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2" r:id="rId1"/>
  </p:sldMasterIdLst>
  <p:notesMasterIdLst>
    <p:notesMasterId r:id="rId17"/>
  </p:notesMasterIdLst>
  <p:sldIdLst>
    <p:sldId id="265" r:id="rId2"/>
    <p:sldId id="266" r:id="rId3"/>
    <p:sldId id="267" r:id="rId4"/>
    <p:sldId id="268" r:id="rId5"/>
    <p:sldId id="256" r:id="rId6"/>
    <p:sldId id="257" r:id="rId7"/>
    <p:sldId id="258" r:id="rId8"/>
    <p:sldId id="259" r:id="rId9"/>
    <p:sldId id="260" r:id="rId10"/>
    <p:sldId id="261" r:id="rId11"/>
    <p:sldId id="262" r:id="rId12"/>
    <p:sldId id="264" r:id="rId13"/>
    <p:sldId id="263" r:id="rId14"/>
    <p:sldId id="269" r:id="rId15"/>
    <p:sldId id="296" r:id="rId16"/>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jpeg>
</file>

<file path=ppt/media/image2.png>
</file>

<file path=ppt/media/image3.jp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7859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574206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288537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499984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743276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8615979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241715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42629753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AD7E1-7C6F-C9A2-D5DA-8D997DADE570}"/>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018A6BCA-DA64-57F0-6E6D-9F41EA1384BA}"/>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C4C64C2-F4EC-8041-AC29-D1DD62D6653D}"/>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5" name="Footer Placeholder 4">
            <a:extLst>
              <a:ext uri="{FF2B5EF4-FFF2-40B4-BE49-F238E27FC236}">
                <a16:creationId xmlns:a16="http://schemas.microsoft.com/office/drawing/2014/main" id="{6C1351DE-B51E-57B7-B62E-620FDF4BB82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7A60A82-76B6-0083-A133-6D7F08F58CB5}"/>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107352111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952BD-8A85-81D5-9390-54EEBFC02EC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F8743B2-976F-5B58-D78A-E4FA7A4C03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CF1C7D-1F3C-B8C5-8CFA-A2BBD85B8733}"/>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5" name="Footer Placeholder 4">
            <a:extLst>
              <a:ext uri="{FF2B5EF4-FFF2-40B4-BE49-F238E27FC236}">
                <a16:creationId xmlns:a16="http://schemas.microsoft.com/office/drawing/2014/main" id="{0BDD167A-84BE-649D-3557-2A6885BE59C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FE5DE5-9AA9-5B9D-ECB0-F8898FAD2354}"/>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269436503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B1AAB18-57FF-50C5-C617-5F3A02E8243D}"/>
              </a:ext>
            </a:extLst>
          </p:cNvPr>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D9A81FC-72E7-AB43-C995-3F2E9B5D6381}"/>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CB3066D-E8E8-6166-4470-6DEF25734D2A}"/>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5" name="Footer Placeholder 4">
            <a:extLst>
              <a:ext uri="{FF2B5EF4-FFF2-40B4-BE49-F238E27FC236}">
                <a16:creationId xmlns:a16="http://schemas.microsoft.com/office/drawing/2014/main" id="{1D0E343A-E250-F38F-8E96-9033F18699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2D75ED-9DBF-C816-8925-B3D58BFFDBD3}"/>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327620410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9125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AD17D-F175-3E48-D478-78134834C5C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2A532E6-6B81-60B3-E72E-35CE248EC7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642A8B8-5222-7797-C61F-1FCAF60CB7B4}"/>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5" name="Footer Placeholder 4">
            <a:extLst>
              <a:ext uri="{FF2B5EF4-FFF2-40B4-BE49-F238E27FC236}">
                <a16:creationId xmlns:a16="http://schemas.microsoft.com/office/drawing/2014/main" id="{7C812752-CABF-3E9C-47BB-1CC58CAD9F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BCF3925-20F5-DBF6-661B-11D08148DB74}"/>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335926197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3040E-4142-B551-0C40-E9865C662A0E}"/>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7DE6631-19E4-D939-87B7-0A8A99E1E860}"/>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FAD2A1-EF9E-42FD-59F6-98EB5BE3040F}"/>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5" name="Footer Placeholder 4">
            <a:extLst>
              <a:ext uri="{FF2B5EF4-FFF2-40B4-BE49-F238E27FC236}">
                <a16:creationId xmlns:a16="http://schemas.microsoft.com/office/drawing/2014/main" id="{C6BCD5B8-F541-2E6C-88A0-370E47AFAC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455EA0-4C21-14A2-5F92-A6018CECA1F5}"/>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358349354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28D1-73F3-6369-2250-CDF02AE17E4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4B40B7B-28F3-508C-73EE-0199829BDAFF}"/>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B429DB9-79AD-EAC3-61FD-76397C87D425}"/>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FED9E74-9B55-B932-DA9D-649DCEB81737}"/>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6" name="Footer Placeholder 5">
            <a:extLst>
              <a:ext uri="{FF2B5EF4-FFF2-40B4-BE49-F238E27FC236}">
                <a16:creationId xmlns:a16="http://schemas.microsoft.com/office/drawing/2014/main" id="{B13DB622-0279-5594-B479-C9C6B8873D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111AEE8-6AD6-D3C8-A339-7E4004F7B8AF}"/>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388017775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357F9-DE2F-EECD-4184-768BD35483D8}"/>
              </a:ext>
            </a:extLst>
          </p:cNvPr>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9E0ADE4-3EE4-B5DE-6754-F2D609DE658E}"/>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15527241-4014-313F-61D9-C1D7752EED14}"/>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C142CB9-2F4A-9ECF-42EC-5D8914964B06}"/>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7BF86ED9-C4A8-31C0-E06B-809568989BA2}"/>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775753E-265A-7508-7C02-549A8BD4082F}"/>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8" name="Footer Placeholder 7">
            <a:extLst>
              <a:ext uri="{FF2B5EF4-FFF2-40B4-BE49-F238E27FC236}">
                <a16:creationId xmlns:a16="http://schemas.microsoft.com/office/drawing/2014/main" id="{CDBE9CD4-0154-8D75-3E4E-A8C47EF7DD7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1052E9C-FAC0-6ACB-E103-7447B885EF7E}"/>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196703457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362AE-01AD-9D67-4637-0FBD01BC7F8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D282129-A016-C9DE-C364-934BE534D965}"/>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4" name="Footer Placeholder 3">
            <a:extLst>
              <a:ext uri="{FF2B5EF4-FFF2-40B4-BE49-F238E27FC236}">
                <a16:creationId xmlns:a16="http://schemas.microsoft.com/office/drawing/2014/main" id="{44AFAD96-3D3A-62AB-5131-4CC5FF561A0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380B448-D52F-F980-5985-E1ED28FDD65A}"/>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119099917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F5835F-3293-F079-1058-E8BDFDBC3E68}"/>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3" name="Footer Placeholder 2">
            <a:extLst>
              <a:ext uri="{FF2B5EF4-FFF2-40B4-BE49-F238E27FC236}">
                <a16:creationId xmlns:a16="http://schemas.microsoft.com/office/drawing/2014/main" id="{7F439AA7-9ED8-9561-A778-C02CE38FE2E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545565E-1E01-A8A1-6B3B-CB8750844018}"/>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8858397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72036-24C6-C5CD-677E-A9085FA31FC2}"/>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18DA505-6FD8-5C38-DCBA-0A25C46C33C5}"/>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56615BF-842A-D19B-5435-9D3A76096018}"/>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F56F45EB-B8F1-EDAB-7050-38CD46022E08}"/>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6" name="Footer Placeholder 5">
            <a:extLst>
              <a:ext uri="{FF2B5EF4-FFF2-40B4-BE49-F238E27FC236}">
                <a16:creationId xmlns:a16="http://schemas.microsoft.com/office/drawing/2014/main" id="{EADF4D1B-573B-CCFB-1056-4E5B882F8BF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A1460F3-BFD1-56AC-D979-AA887F59971E}"/>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109865742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9F1B4-F56E-A3B8-D00C-D35C0A1F4CCC}"/>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43BB2A7-C64D-9713-F5C5-D7ABBF978572}"/>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IN"/>
          </a:p>
        </p:txBody>
      </p:sp>
      <p:sp>
        <p:nvSpPr>
          <p:cNvPr id="4" name="Text Placeholder 3">
            <a:extLst>
              <a:ext uri="{FF2B5EF4-FFF2-40B4-BE49-F238E27FC236}">
                <a16:creationId xmlns:a16="http://schemas.microsoft.com/office/drawing/2014/main" id="{5C89D1FA-A9EA-11AA-8C0E-C064AE358F8C}"/>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64EE7B30-7C61-EAE9-73E7-5F114C2F1E67}"/>
              </a:ext>
            </a:extLst>
          </p:cNvPr>
          <p:cNvSpPr>
            <a:spLocks noGrp="1"/>
          </p:cNvSpPr>
          <p:nvPr>
            <p:ph type="dt" sz="half" idx="10"/>
          </p:nvPr>
        </p:nvSpPr>
        <p:spPr/>
        <p:txBody>
          <a:bodyPr/>
          <a:lstStyle/>
          <a:p>
            <a:fld id="{FFEAF493-D3C0-488C-AE77-AC6E4281938D}" type="datetimeFigureOut">
              <a:rPr lang="en-IN" smtClean="0"/>
              <a:t>24-12-2024</a:t>
            </a:fld>
            <a:endParaRPr lang="en-IN"/>
          </a:p>
        </p:txBody>
      </p:sp>
      <p:sp>
        <p:nvSpPr>
          <p:cNvPr id="6" name="Footer Placeholder 5">
            <a:extLst>
              <a:ext uri="{FF2B5EF4-FFF2-40B4-BE49-F238E27FC236}">
                <a16:creationId xmlns:a16="http://schemas.microsoft.com/office/drawing/2014/main" id="{B57CDB29-EB98-DF96-1321-FDA4A05944A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5F7D05-0BE8-887B-298F-4733CA7788CE}"/>
              </a:ext>
            </a:extLst>
          </p:cNvPr>
          <p:cNvSpPr>
            <a:spLocks noGrp="1"/>
          </p:cNvSpPr>
          <p:nvPr>
            <p:ph type="sldNum" sz="quarter" idx="12"/>
          </p:nvPr>
        </p:nvSpPr>
        <p:spPr/>
        <p:txBody>
          <a:bodyPr/>
          <a:lstStyle/>
          <a:p>
            <a:fld id="{6C2DE2D8-5EC0-4485-B228-11C9B3D45ED9}" type="slidenum">
              <a:rPr lang="en-IN" smtClean="0"/>
              <a:t>‹#›</a:t>
            </a:fld>
            <a:endParaRPr lang="en-IN"/>
          </a:p>
        </p:txBody>
      </p:sp>
    </p:spTree>
    <p:extLst>
      <p:ext uri="{BB962C8B-B14F-4D97-AF65-F5344CB8AC3E}">
        <p14:creationId xmlns:p14="http://schemas.microsoft.com/office/powerpoint/2010/main" val="237102697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CD7D83-ECCA-9C47-E2CA-2DC5999AF841}"/>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B79021A-9EA8-48AD-F160-5C852D12FE63}"/>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9F62D2A-DBC7-528C-DC92-455B0C495503}"/>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FFEAF493-D3C0-488C-AE77-AC6E4281938D}" type="datetimeFigureOut">
              <a:rPr lang="en-IN" smtClean="0"/>
              <a:t>24-12-2024</a:t>
            </a:fld>
            <a:endParaRPr lang="en-IN"/>
          </a:p>
        </p:txBody>
      </p:sp>
      <p:sp>
        <p:nvSpPr>
          <p:cNvPr id="5" name="Footer Placeholder 4">
            <a:extLst>
              <a:ext uri="{FF2B5EF4-FFF2-40B4-BE49-F238E27FC236}">
                <a16:creationId xmlns:a16="http://schemas.microsoft.com/office/drawing/2014/main" id="{5F42E84D-EEAC-0084-2018-722EEC7FC09B}"/>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FDC97F7-495A-75B4-B996-D5C1880AC134}"/>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6C2DE2D8-5EC0-4485-B228-11C9B3D45ED9}" type="slidenum">
              <a:rPr lang="en-IN" smtClean="0"/>
              <a:t>‹#›</a:t>
            </a:fld>
            <a:endParaRPr lang="en-IN"/>
          </a:p>
        </p:txBody>
      </p:sp>
    </p:spTree>
    <p:extLst>
      <p:ext uri="{BB962C8B-B14F-4D97-AF65-F5344CB8AC3E}">
        <p14:creationId xmlns:p14="http://schemas.microsoft.com/office/powerpoint/2010/main" val="2605077044"/>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16.png"/><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8.jp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044151" y="1373505"/>
            <a:ext cx="9231987" cy="1583294"/>
          </a:xfrm>
          <a:prstGeom prst="rect">
            <a:avLst/>
          </a:prstGeom>
          <a:noFill/>
          <a:ln/>
        </p:spPr>
        <p:txBody>
          <a:bodyPr wrap="none" rtlCol="0" anchor="t"/>
          <a:lstStyle/>
          <a:p>
            <a:pPr marL="0" indent="0">
              <a:lnSpc>
                <a:spcPts val="5468"/>
              </a:lnSpc>
              <a:buNone/>
            </a:pPr>
            <a:endParaRPr lang="en-US" sz="4374" dirty="0"/>
          </a:p>
        </p:txBody>
      </p:sp>
      <p:sp>
        <p:nvSpPr>
          <p:cNvPr id="6" name="Text 3"/>
          <p:cNvSpPr/>
          <p:nvPr/>
        </p:nvSpPr>
        <p:spPr>
          <a:xfrm>
            <a:off x="2220278" y="3831669"/>
            <a:ext cx="135374" cy="416481"/>
          </a:xfrm>
          <a:prstGeom prst="rect">
            <a:avLst/>
          </a:prstGeom>
          <a:noFill/>
          <a:ln/>
        </p:spPr>
        <p:txBody>
          <a:bodyPr wrap="none" rtlCol="0" anchor="t"/>
          <a:lstStyle/>
          <a:p>
            <a:pPr marL="0" indent="0" algn="ctr">
              <a:lnSpc>
                <a:spcPts val="3281"/>
              </a:lnSpc>
              <a:buNone/>
            </a:pPr>
            <a:endParaRPr lang="en-US" sz="2624" dirty="0"/>
          </a:p>
        </p:txBody>
      </p:sp>
      <p:sp>
        <p:nvSpPr>
          <p:cNvPr id="7" name="Text 4"/>
          <p:cNvSpPr/>
          <p:nvPr/>
        </p:nvSpPr>
        <p:spPr>
          <a:xfrm>
            <a:off x="852904" y="2578184"/>
            <a:ext cx="4919246" cy="1174789"/>
          </a:xfrm>
          <a:prstGeom prst="rect">
            <a:avLst/>
          </a:prstGeom>
          <a:noFill/>
          <a:ln/>
        </p:spPr>
        <p:txBody>
          <a:bodyPr wrap="square" rtlCol="0" anchor="t"/>
          <a:lstStyle/>
          <a:p>
            <a:pPr marL="0" indent="0">
              <a:lnSpc>
                <a:spcPts val="2734"/>
              </a:lnSpc>
              <a:buNone/>
            </a:pPr>
            <a:endParaRPr lang="en-US" sz="2800" dirty="0"/>
          </a:p>
        </p:txBody>
      </p:sp>
      <p:sp>
        <p:nvSpPr>
          <p:cNvPr id="8" name="Text 5"/>
          <p:cNvSpPr/>
          <p:nvPr/>
        </p:nvSpPr>
        <p:spPr>
          <a:xfrm>
            <a:off x="852904" y="3360485"/>
            <a:ext cx="3022997" cy="1782604"/>
          </a:xfrm>
          <a:prstGeom prst="rect">
            <a:avLst/>
          </a:prstGeom>
          <a:noFill/>
          <a:ln/>
        </p:spPr>
        <p:txBody>
          <a:bodyPr wrap="square" rtlCol="0" anchor="t"/>
          <a:lstStyle/>
          <a:p>
            <a:pPr marL="0" indent="0">
              <a:lnSpc>
                <a:spcPts val="2799"/>
              </a:lnSpc>
              <a:buNone/>
            </a:pPr>
            <a:endParaRPr lang="en-US" sz="2800" dirty="0"/>
          </a:p>
        </p:txBody>
      </p:sp>
      <p:sp>
        <p:nvSpPr>
          <p:cNvPr id="11" name="Text 8"/>
          <p:cNvSpPr/>
          <p:nvPr/>
        </p:nvSpPr>
        <p:spPr>
          <a:xfrm>
            <a:off x="711844" y="4600696"/>
            <a:ext cx="4919246" cy="694373"/>
          </a:xfrm>
          <a:prstGeom prst="rect">
            <a:avLst/>
          </a:prstGeom>
          <a:noFill/>
          <a:ln/>
        </p:spPr>
        <p:txBody>
          <a:bodyPr wrap="square" rtlCol="0" anchor="t"/>
          <a:lstStyle/>
          <a:p>
            <a:pPr marL="0" indent="0">
              <a:lnSpc>
                <a:spcPts val="2734"/>
              </a:lnSpc>
              <a:buNone/>
            </a:pPr>
            <a:endParaRPr lang="en-US" sz="2800" dirty="0"/>
          </a:p>
        </p:txBody>
      </p:sp>
      <p:sp>
        <p:nvSpPr>
          <p:cNvPr id="12" name="Text 9"/>
          <p:cNvSpPr/>
          <p:nvPr/>
        </p:nvSpPr>
        <p:spPr>
          <a:xfrm>
            <a:off x="805439" y="5095873"/>
            <a:ext cx="3650105" cy="829517"/>
          </a:xfrm>
          <a:prstGeom prst="rect">
            <a:avLst/>
          </a:prstGeom>
          <a:noFill/>
          <a:ln/>
        </p:spPr>
        <p:txBody>
          <a:bodyPr wrap="square" rtlCol="0" anchor="t"/>
          <a:lstStyle/>
          <a:p>
            <a:pPr marL="0" indent="0">
              <a:lnSpc>
                <a:spcPts val="2799"/>
              </a:lnSpc>
              <a:buNone/>
            </a:pPr>
            <a:endParaRPr lang="en-US" sz="2800" dirty="0"/>
          </a:p>
        </p:txBody>
      </p:sp>
      <p:sp>
        <p:nvSpPr>
          <p:cNvPr id="14" name="Text 11"/>
          <p:cNvSpPr/>
          <p:nvPr/>
        </p:nvSpPr>
        <p:spPr>
          <a:xfrm>
            <a:off x="9372600" y="3831669"/>
            <a:ext cx="199668" cy="416481"/>
          </a:xfrm>
          <a:prstGeom prst="rect">
            <a:avLst/>
          </a:prstGeom>
          <a:noFill/>
          <a:ln/>
        </p:spPr>
        <p:txBody>
          <a:bodyPr wrap="none" rtlCol="0" anchor="t"/>
          <a:lstStyle/>
          <a:p>
            <a:pPr marL="0" indent="0" algn="ctr">
              <a:lnSpc>
                <a:spcPts val="3281"/>
              </a:lnSpc>
              <a:buNone/>
            </a:pPr>
            <a:endParaRPr lang="en-US" sz="2624" dirty="0"/>
          </a:p>
        </p:txBody>
      </p:sp>
      <p:sp>
        <p:nvSpPr>
          <p:cNvPr id="15" name="Text 12"/>
          <p:cNvSpPr/>
          <p:nvPr/>
        </p:nvSpPr>
        <p:spPr>
          <a:xfrm>
            <a:off x="711844" y="6413989"/>
            <a:ext cx="3837296" cy="694373"/>
          </a:xfrm>
          <a:prstGeom prst="rect">
            <a:avLst/>
          </a:prstGeom>
          <a:noFill/>
          <a:ln/>
        </p:spPr>
        <p:txBody>
          <a:bodyPr wrap="square" rtlCol="0" anchor="t"/>
          <a:lstStyle/>
          <a:p>
            <a:pPr marL="0" indent="0">
              <a:lnSpc>
                <a:spcPts val="2734"/>
              </a:lnSpc>
              <a:buNone/>
            </a:pPr>
            <a:endParaRPr lang="en-US" sz="2800" dirty="0"/>
          </a:p>
        </p:txBody>
      </p:sp>
      <p:sp>
        <p:nvSpPr>
          <p:cNvPr id="16" name="Text 13"/>
          <p:cNvSpPr/>
          <p:nvPr/>
        </p:nvSpPr>
        <p:spPr>
          <a:xfrm>
            <a:off x="852904" y="6752960"/>
            <a:ext cx="4557384" cy="710803"/>
          </a:xfrm>
          <a:prstGeom prst="rect">
            <a:avLst/>
          </a:prstGeom>
          <a:noFill/>
          <a:ln/>
        </p:spPr>
        <p:txBody>
          <a:bodyPr wrap="square" rtlCol="0" anchor="t"/>
          <a:lstStyle/>
          <a:p>
            <a:pPr marL="0" indent="0">
              <a:lnSpc>
                <a:spcPts val="2799"/>
              </a:lnSpc>
              <a:buNone/>
            </a:pPr>
            <a:endParaRPr lang="en-US" sz="2800" dirty="0"/>
          </a:p>
        </p:txBody>
      </p:sp>
      <p:sp>
        <p:nvSpPr>
          <p:cNvPr id="3" name="Rectangle 2">
            <a:extLst>
              <a:ext uri="{FF2B5EF4-FFF2-40B4-BE49-F238E27FC236}">
                <a16:creationId xmlns:a16="http://schemas.microsoft.com/office/drawing/2014/main" id="{BDACDCF1-96D3-4751-474A-DD1522D7E2F8}"/>
              </a:ext>
            </a:extLst>
          </p:cNvPr>
          <p:cNvSpPr/>
          <p:nvPr/>
        </p:nvSpPr>
        <p:spPr>
          <a:xfrm>
            <a:off x="1820253" y="3040087"/>
            <a:ext cx="9992095"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ELECTRICAL VEHICLE TECHNOLOGY</a:t>
            </a:r>
          </a:p>
        </p:txBody>
      </p:sp>
    </p:spTree>
    <p:extLst>
      <p:ext uri="{BB962C8B-B14F-4D97-AF65-F5344CB8AC3E}">
        <p14:creationId xmlns:p14="http://schemas.microsoft.com/office/powerpoint/2010/main" val="460095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529232" y="281107"/>
            <a:ext cx="12455247" cy="1388745"/>
          </a:xfrm>
          <a:prstGeom prst="rect">
            <a:avLst/>
          </a:prstGeom>
          <a:noFill/>
          <a:ln/>
        </p:spPr>
        <p:txBody>
          <a:bodyPr wrap="square" rtlCol="0" anchor="t"/>
          <a:lstStyle/>
          <a:p>
            <a:pPr marL="0" indent="0">
              <a:lnSpc>
                <a:spcPts val="5468"/>
              </a:lnSpc>
              <a:buNone/>
            </a:pPr>
            <a:r>
              <a:rPr lang="en-US" sz="7200" b="1" dirty="0">
                <a:solidFill>
                  <a:srgbClr val="000000"/>
                </a:solidFill>
                <a:latin typeface="p22-mackinac-pro" pitchFamily="34" charset="0"/>
                <a:ea typeface="p22-mackinac-pro" pitchFamily="34" charset="-122"/>
              </a:rPr>
              <a:t>Battery Management</a:t>
            </a:r>
          </a:p>
          <a:p>
            <a:pPr marL="0" indent="0">
              <a:lnSpc>
                <a:spcPts val="5468"/>
              </a:lnSpc>
              <a:buNone/>
            </a:pPr>
            <a:endParaRPr lang="en-US" sz="7200" dirty="0"/>
          </a:p>
        </p:txBody>
      </p:sp>
      <p:sp>
        <p:nvSpPr>
          <p:cNvPr id="6" name="Text 3"/>
          <p:cNvSpPr/>
          <p:nvPr/>
        </p:nvSpPr>
        <p:spPr>
          <a:xfrm>
            <a:off x="607873" y="1816896"/>
            <a:ext cx="2387084" cy="347186"/>
          </a:xfrm>
          <a:prstGeom prst="rect">
            <a:avLst/>
          </a:prstGeom>
          <a:noFill/>
          <a:ln/>
        </p:spPr>
        <p:txBody>
          <a:bodyPr wrap="none" rtlCol="0" anchor="t"/>
          <a:lstStyle/>
          <a:p>
            <a:pPr marL="0" indent="0">
              <a:lnSpc>
                <a:spcPts val="2734"/>
              </a:lnSpc>
              <a:buNone/>
            </a:pPr>
            <a:endParaRPr lang="en-US" sz="2187" dirty="0"/>
          </a:p>
        </p:txBody>
      </p:sp>
      <p:sp>
        <p:nvSpPr>
          <p:cNvPr id="7" name="Text 4"/>
          <p:cNvSpPr/>
          <p:nvPr/>
        </p:nvSpPr>
        <p:spPr>
          <a:xfrm>
            <a:off x="607873" y="2182418"/>
            <a:ext cx="6899077" cy="1660564"/>
          </a:xfrm>
          <a:prstGeom prst="rect">
            <a:avLst/>
          </a:prstGeom>
          <a:noFill/>
          <a:ln/>
        </p:spPr>
        <p:txBody>
          <a:bodyPr wrap="square" rtlCol="0" anchor="t"/>
          <a:lstStyle/>
          <a:p>
            <a:pPr marL="0" indent="0">
              <a:lnSpc>
                <a:spcPts val="2799"/>
              </a:lnSpc>
              <a:buNone/>
            </a:pPr>
            <a:endParaRPr lang="en-US" dirty="0"/>
          </a:p>
        </p:txBody>
      </p:sp>
      <p:sp>
        <p:nvSpPr>
          <p:cNvPr id="9" name="Text 6"/>
          <p:cNvSpPr/>
          <p:nvPr/>
        </p:nvSpPr>
        <p:spPr>
          <a:xfrm>
            <a:off x="607873" y="4570574"/>
            <a:ext cx="2221944"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529232" y="4929903"/>
            <a:ext cx="6260188" cy="2259567"/>
          </a:xfrm>
          <a:prstGeom prst="rect">
            <a:avLst/>
          </a:prstGeom>
          <a:noFill/>
          <a:ln/>
        </p:spPr>
        <p:txBody>
          <a:bodyPr wrap="square" rtlCol="0" anchor="t"/>
          <a:lstStyle/>
          <a:p>
            <a:pPr marL="0" indent="0">
              <a:lnSpc>
                <a:spcPts val="2799"/>
              </a:lnSpc>
              <a:buNone/>
            </a:pPr>
            <a:endParaRPr lang="en-US" dirty="0"/>
          </a:p>
        </p:txBody>
      </p:sp>
      <p:sp>
        <p:nvSpPr>
          <p:cNvPr id="5" name="TextBox 4">
            <a:extLst>
              <a:ext uri="{FF2B5EF4-FFF2-40B4-BE49-F238E27FC236}">
                <a16:creationId xmlns:a16="http://schemas.microsoft.com/office/drawing/2014/main" id="{F13CE16A-E7D6-9012-A9BC-AC3851477B8A}"/>
              </a:ext>
            </a:extLst>
          </p:cNvPr>
          <p:cNvSpPr txBox="1"/>
          <p:nvPr/>
        </p:nvSpPr>
        <p:spPr>
          <a:xfrm>
            <a:off x="761968" y="1792788"/>
            <a:ext cx="11651011" cy="4401205"/>
          </a:xfrm>
          <a:prstGeom prst="rect">
            <a:avLst/>
          </a:prstGeom>
          <a:noFill/>
        </p:spPr>
        <p:txBody>
          <a:bodyPr wrap="square" rtlCol="0">
            <a:spAutoFit/>
          </a:bodyPr>
          <a:lstStyle/>
          <a:p>
            <a:r>
              <a:rPr lang="en-IN" sz="2800" b="0" i="0" dirty="0">
                <a:solidFill>
                  <a:srgbClr val="0D0D0D"/>
                </a:solidFill>
                <a:effectLst/>
                <a:latin typeface="Söhne"/>
              </a:rPr>
              <a:t>A Battery Management System (BMS) is a critical component in electric vehicles (EVs) and other battery-powered systems. Its primary function is to monitor and manage the performance, health, and safety of the battery pack.</a:t>
            </a:r>
          </a:p>
          <a:p>
            <a:endParaRPr lang="en-IN" sz="2800" b="0" i="0" dirty="0">
              <a:solidFill>
                <a:srgbClr val="0D0D0D"/>
              </a:solidFill>
              <a:effectLst/>
              <a:latin typeface="Söhne"/>
            </a:endParaRPr>
          </a:p>
          <a:p>
            <a:pPr algn="l">
              <a:buFont typeface="+mj-lt"/>
              <a:buAutoNum type="arabicPeriod"/>
            </a:pPr>
            <a:r>
              <a:rPr lang="en-IN" sz="2800" b="1" i="0" dirty="0">
                <a:solidFill>
                  <a:srgbClr val="0D0D0D"/>
                </a:solidFill>
                <a:effectLst/>
                <a:latin typeface="Söhne"/>
              </a:rPr>
              <a:t>Cell Monitoring</a:t>
            </a:r>
            <a:r>
              <a:rPr lang="en-IN" sz="2800" b="0" i="0" dirty="0">
                <a:solidFill>
                  <a:srgbClr val="0D0D0D"/>
                </a:solidFill>
                <a:effectLst/>
                <a:latin typeface="Söhne"/>
              </a:rPr>
              <a:t>: </a:t>
            </a:r>
          </a:p>
          <a:p>
            <a:pPr algn="l">
              <a:buFont typeface="+mj-lt"/>
              <a:buAutoNum type="arabicPeriod"/>
            </a:pPr>
            <a:r>
              <a:rPr lang="en-IN" sz="2800" b="1" i="0" dirty="0">
                <a:solidFill>
                  <a:srgbClr val="0D0D0D"/>
                </a:solidFill>
                <a:effectLst/>
                <a:latin typeface="Söhne"/>
              </a:rPr>
              <a:t>State of Charge (SoC) Estimation</a:t>
            </a:r>
            <a:endParaRPr lang="en-IN" sz="2800" b="0" i="0" dirty="0">
              <a:solidFill>
                <a:srgbClr val="0D0D0D"/>
              </a:solidFill>
              <a:effectLst/>
              <a:latin typeface="Söhne"/>
            </a:endParaRPr>
          </a:p>
          <a:p>
            <a:pPr algn="l">
              <a:buFont typeface="+mj-lt"/>
              <a:buAutoNum type="arabicPeriod"/>
            </a:pPr>
            <a:r>
              <a:rPr lang="en-IN" sz="2800" b="1" i="0" dirty="0">
                <a:solidFill>
                  <a:srgbClr val="0D0D0D"/>
                </a:solidFill>
                <a:effectLst/>
                <a:latin typeface="Söhne"/>
              </a:rPr>
              <a:t>State of Health (</a:t>
            </a:r>
            <a:r>
              <a:rPr lang="en-IN" sz="2800" b="1" i="0" dirty="0" err="1">
                <a:solidFill>
                  <a:srgbClr val="0D0D0D"/>
                </a:solidFill>
                <a:effectLst/>
                <a:latin typeface="Söhne"/>
              </a:rPr>
              <a:t>SoH</a:t>
            </a:r>
            <a:r>
              <a:rPr lang="en-IN" sz="2800" b="1" i="0" dirty="0">
                <a:solidFill>
                  <a:srgbClr val="0D0D0D"/>
                </a:solidFill>
                <a:effectLst/>
                <a:latin typeface="Söhne"/>
              </a:rPr>
              <a:t>) Monitoring</a:t>
            </a:r>
            <a:endParaRPr lang="en-IN" sz="2800" b="0" i="0" dirty="0">
              <a:solidFill>
                <a:srgbClr val="0D0D0D"/>
              </a:solidFill>
              <a:effectLst/>
              <a:latin typeface="Söhne"/>
            </a:endParaRPr>
          </a:p>
          <a:p>
            <a:pPr algn="l">
              <a:buFont typeface="+mj-lt"/>
              <a:buAutoNum type="arabicPeriod"/>
            </a:pPr>
            <a:r>
              <a:rPr lang="en-IN" sz="2800" b="1" i="0" dirty="0">
                <a:solidFill>
                  <a:srgbClr val="0D0D0D"/>
                </a:solidFill>
                <a:effectLst/>
                <a:latin typeface="Söhne"/>
              </a:rPr>
              <a:t>Temperature Management</a:t>
            </a:r>
          </a:p>
          <a:p>
            <a:pPr algn="l">
              <a:buFont typeface="+mj-lt"/>
              <a:buAutoNum type="arabicPeriod"/>
            </a:pPr>
            <a:r>
              <a:rPr lang="en-IN" sz="2800" b="1" i="0" dirty="0">
                <a:solidFill>
                  <a:srgbClr val="0D0D0D"/>
                </a:solidFill>
                <a:effectLst/>
                <a:latin typeface="Söhne"/>
              </a:rPr>
              <a:t>Cell Balancing</a:t>
            </a:r>
            <a:endParaRPr lang="en-IN" sz="2800" b="0" i="0" dirty="0">
              <a:solidFill>
                <a:srgbClr val="0D0D0D"/>
              </a:solidFill>
              <a:effectLst/>
              <a:latin typeface="Söhne"/>
            </a:endParaRPr>
          </a:p>
          <a:p>
            <a:pPr algn="l">
              <a:buFont typeface="+mj-lt"/>
              <a:buAutoNum type="arabicPeriod"/>
            </a:pPr>
            <a:r>
              <a:rPr lang="en-IN" sz="2800" b="1" i="0" dirty="0">
                <a:solidFill>
                  <a:srgbClr val="0D0D0D"/>
                </a:solidFill>
                <a:effectLst/>
                <a:latin typeface="Söhne"/>
              </a:rPr>
              <a:t>Safety Protections</a:t>
            </a:r>
            <a:endParaRPr lang="en-IN" sz="2800" dirty="0"/>
          </a:p>
        </p:txBody>
      </p:sp>
      <p:pic>
        <p:nvPicPr>
          <p:cNvPr id="11" name="Picture 10" descr="A diagram of a battery management system&#10;&#10;Description automatically generated">
            <a:extLst>
              <a:ext uri="{FF2B5EF4-FFF2-40B4-BE49-F238E27FC236}">
                <a16:creationId xmlns:a16="http://schemas.microsoft.com/office/drawing/2014/main" id="{3699F9DE-99F2-5A49-2AED-90CAACCE7A6D}"/>
              </a:ext>
            </a:extLst>
          </p:cNvPr>
          <p:cNvPicPr>
            <a:picLocks noChangeAspect="1"/>
          </p:cNvPicPr>
          <p:nvPr/>
        </p:nvPicPr>
        <p:blipFill>
          <a:blip r:embed="rId4"/>
          <a:stretch>
            <a:fillRect/>
          </a:stretch>
        </p:blipFill>
        <p:spPr>
          <a:xfrm>
            <a:off x="6603527" y="3835125"/>
            <a:ext cx="6986592" cy="3531405"/>
          </a:xfrm>
          <a:prstGeom prst="rect">
            <a:avLst/>
          </a:prstGeom>
        </p:spPr>
      </p:pic>
    </p:spTree>
    <p:extLst>
      <p:ext uri="{BB962C8B-B14F-4D97-AF65-F5344CB8AC3E}">
        <p14:creationId xmlns:p14="http://schemas.microsoft.com/office/powerpoint/2010/main" val="315270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529232" y="281107"/>
            <a:ext cx="13506808" cy="1388745"/>
          </a:xfrm>
          <a:prstGeom prst="rect">
            <a:avLst/>
          </a:prstGeom>
          <a:noFill/>
          <a:ln/>
        </p:spPr>
        <p:txBody>
          <a:bodyPr wrap="square" rtlCol="0" anchor="t"/>
          <a:lstStyle/>
          <a:p>
            <a:pPr marL="0" indent="0">
              <a:lnSpc>
                <a:spcPts val="5468"/>
              </a:lnSpc>
              <a:buNone/>
            </a:pPr>
            <a:r>
              <a:rPr lang="en-IN" sz="4400" b="1" dirty="0">
                <a:solidFill>
                  <a:srgbClr val="0D0D0D"/>
                </a:solidFill>
                <a:latin typeface="Arial" panose="020B0604020202020204" pitchFamily="34" charset="0"/>
                <a:cs typeface="Arial" panose="020B0604020202020204" pitchFamily="34" charset="0"/>
              </a:rPr>
              <a:t>Lithium-ion</a:t>
            </a:r>
            <a:r>
              <a:rPr lang="en-IN" sz="4400" b="1" i="0" dirty="0">
                <a:solidFill>
                  <a:srgbClr val="0D0D0D"/>
                </a:solidFill>
                <a:effectLst/>
                <a:latin typeface="Arial" panose="020B0604020202020204" pitchFamily="34" charset="0"/>
                <a:cs typeface="Arial" panose="020B0604020202020204" pitchFamily="34" charset="0"/>
              </a:rPr>
              <a:t> battery pack manufacturing-cylindrical cell</a:t>
            </a:r>
            <a:r>
              <a:rPr lang="en-US" sz="4374" b="1" dirty="0">
                <a:solidFill>
                  <a:srgbClr val="000000"/>
                </a:solidFill>
                <a:latin typeface="Arial" panose="020B0604020202020204" pitchFamily="34" charset="0"/>
                <a:ea typeface="p22-mackinac-pro" pitchFamily="34" charset="-122"/>
                <a:cs typeface="Arial" panose="020B0604020202020204" pitchFamily="34" charset="0"/>
              </a:rPr>
              <a:t> </a:t>
            </a:r>
          </a:p>
          <a:p>
            <a:pPr marL="0" indent="0">
              <a:lnSpc>
                <a:spcPts val="5468"/>
              </a:lnSpc>
              <a:buNone/>
            </a:pPr>
            <a:endParaRPr lang="en-US" sz="4374" b="1" dirty="0">
              <a:latin typeface="Arial" panose="020B0604020202020204" pitchFamily="34" charset="0"/>
              <a:cs typeface="Arial" panose="020B0604020202020204" pitchFamily="34" charset="0"/>
            </a:endParaRPr>
          </a:p>
        </p:txBody>
      </p:sp>
      <p:sp>
        <p:nvSpPr>
          <p:cNvPr id="6" name="Text 3"/>
          <p:cNvSpPr/>
          <p:nvPr/>
        </p:nvSpPr>
        <p:spPr>
          <a:xfrm>
            <a:off x="607873" y="1816896"/>
            <a:ext cx="2387084" cy="347186"/>
          </a:xfrm>
          <a:prstGeom prst="rect">
            <a:avLst/>
          </a:prstGeom>
          <a:noFill/>
          <a:ln/>
        </p:spPr>
        <p:txBody>
          <a:bodyPr wrap="none" rtlCol="0" anchor="t"/>
          <a:lstStyle/>
          <a:p>
            <a:pPr marL="0" indent="0">
              <a:lnSpc>
                <a:spcPts val="2734"/>
              </a:lnSpc>
              <a:buNone/>
            </a:pPr>
            <a:endParaRPr lang="en-US" sz="2187" dirty="0"/>
          </a:p>
        </p:txBody>
      </p:sp>
      <p:sp>
        <p:nvSpPr>
          <p:cNvPr id="7" name="Text 4"/>
          <p:cNvSpPr/>
          <p:nvPr/>
        </p:nvSpPr>
        <p:spPr>
          <a:xfrm>
            <a:off x="607873" y="2182418"/>
            <a:ext cx="6899077" cy="1660564"/>
          </a:xfrm>
          <a:prstGeom prst="rect">
            <a:avLst/>
          </a:prstGeom>
          <a:noFill/>
          <a:ln/>
        </p:spPr>
        <p:txBody>
          <a:bodyPr wrap="square" rtlCol="0" anchor="t"/>
          <a:lstStyle/>
          <a:p>
            <a:pPr marL="0" indent="0">
              <a:lnSpc>
                <a:spcPts val="2799"/>
              </a:lnSpc>
              <a:buNone/>
            </a:pPr>
            <a:endParaRPr lang="en-US" dirty="0"/>
          </a:p>
        </p:txBody>
      </p:sp>
      <p:sp>
        <p:nvSpPr>
          <p:cNvPr id="9" name="Text 6"/>
          <p:cNvSpPr/>
          <p:nvPr/>
        </p:nvSpPr>
        <p:spPr>
          <a:xfrm>
            <a:off x="607873" y="4570574"/>
            <a:ext cx="2221944"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529232" y="4929903"/>
            <a:ext cx="6260188" cy="2259567"/>
          </a:xfrm>
          <a:prstGeom prst="rect">
            <a:avLst/>
          </a:prstGeom>
          <a:noFill/>
          <a:ln/>
        </p:spPr>
        <p:txBody>
          <a:bodyPr wrap="square" rtlCol="0" anchor="t"/>
          <a:lstStyle/>
          <a:p>
            <a:pPr marL="0" indent="0">
              <a:lnSpc>
                <a:spcPts val="2799"/>
              </a:lnSpc>
              <a:buNone/>
            </a:pPr>
            <a:endParaRPr lang="en-US" dirty="0"/>
          </a:p>
        </p:txBody>
      </p:sp>
      <p:sp>
        <p:nvSpPr>
          <p:cNvPr id="8" name="TextBox 7">
            <a:extLst>
              <a:ext uri="{FF2B5EF4-FFF2-40B4-BE49-F238E27FC236}">
                <a16:creationId xmlns:a16="http://schemas.microsoft.com/office/drawing/2014/main" id="{B73CF8B6-77DD-BEE7-64ED-149A2B76C686}"/>
              </a:ext>
            </a:extLst>
          </p:cNvPr>
          <p:cNvSpPr txBox="1"/>
          <p:nvPr/>
        </p:nvSpPr>
        <p:spPr>
          <a:xfrm>
            <a:off x="607873" y="2164082"/>
            <a:ext cx="12468047" cy="4524315"/>
          </a:xfrm>
          <a:prstGeom prst="rect">
            <a:avLst/>
          </a:prstGeom>
          <a:noFill/>
        </p:spPr>
        <p:txBody>
          <a:bodyPr wrap="square" rtlCol="0">
            <a:spAutoFit/>
          </a:bodyPr>
          <a:lstStyle/>
          <a:p>
            <a:r>
              <a:rPr lang="en-IN" sz="2400" b="0" i="0" dirty="0">
                <a:solidFill>
                  <a:srgbClr val="0D0D0D"/>
                </a:solidFill>
                <a:effectLst/>
              </a:rPr>
              <a:t>Manufacturing lithium-ion battery packs using cylindrical cells involves several key steps and processes to ensure the production of high-quality and reliable battery systems.</a:t>
            </a:r>
          </a:p>
          <a:p>
            <a:pPr algn="l">
              <a:buFont typeface="+mj-lt"/>
              <a:buAutoNum type="arabicPeriod"/>
            </a:pPr>
            <a:r>
              <a:rPr lang="en-IN" sz="2400" b="1" i="0" dirty="0">
                <a:solidFill>
                  <a:srgbClr val="0D0D0D"/>
                </a:solidFill>
                <a:effectLst/>
                <a:latin typeface="Söhne"/>
              </a:rPr>
              <a:t>Cell Selection</a:t>
            </a:r>
            <a:endParaRPr lang="en-IN" sz="2400" b="0" i="0" dirty="0">
              <a:solidFill>
                <a:srgbClr val="0D0D0D"/>
              </a:solidFill>
              <a:effectLst/>
              <a:latin typeface="Söhne"/>
            </a:endParaRPr>
          </a:p>
          <a:p>
            <a:pPr algn="l">
              <a:buFont typeface="+mj-lt"/>
              <a:buAutoNum type="arabicPeriod"/>
            </a:pPr>
            <a:r>
              <a:rPr lang="en-IN" sz="2400" b="1" i="0" dirty="0">
                <a:solidFill>
                  <a:srgbClr val="0D0D0D"/>
                </a:solidFill>
                <a:effectLst/>
                <a:latin typeface="Söhne"/>
              </a:rPr>
              <a:t>Cell Sorting and Grading</a:t>
            </a:r>
          </a:p>
          <a:p>
            <a:pPr algn="l">
              <a:buFont typeface="+mj-lt"/>
              <a:buAutoNum type="arabicPeriod"/>
            </a:pPr>
            <a:r>
              <a:rPr lang="en-IN" sz="2400" b="1" i="0" dirty="0">
                <a:solidFill>
                  <a:srgbClr val="0D0D0D"/>
                </a:solidFill>
                <a:effectLst/>
                <a:latin typeface="Söhne"/>
              </a:rPr>
              <a:t>Cell Preparation</a:t>
            </a:r>
            <a:endParaRPr lang="en-IN" sz="2400" b="0" i="0" dirty="0">
              <a:solidFill>
                <a:srgbClr val="0D0D0D"/>
              </a:solidFill>
              <a:effectLst/>
              <a:latin typeface="Söhne"/>
            </a:endParaRPr>
          </a:p>
          <a:p>
            <a:pPr algn="l">
              <a:buFont typeface="+mj-lt"/>
              <a:buAutoNum type="arabicPeriod"/>
            </a:pPr>
            <a:r>
              <a:rPr lang="en-IN" sz="2400" b="1" i="0" dirty="0">
                <a:solidFill>
                  <a:srgbClr val="0D0D0D"/>
                </a:solidFill>
                <a:effectLst/>
                <a:latin typeface="Söhne"/>
              </a:rPr>
              <a:t>Cell Interconnection</a:t>
            </a:r>
            <a:r>
              <a:rPr lang="en-IN" sz="2400" b="0" i="0" dirty="0">
                <a:solidFill>
                  <a:srgbClr val="0D0D0D"/>
                </a:solidFill>
                <a:effectLst/>
                <a:latin typeface="Söhne"/>
              </a:rPr>
              <a:t>.</a:t>
            </a:r>
          </a:p>
          <a:p>
            <a:pPr algn="l">
              <a:buFont typeface="+mj-lt"/>
              <a:buAutoNum type="arabicPeriod"/>
            </a:pPr>
            <a:r>
              <a:rPr lang="en-IN" sz="2400" b="1" i="0" dirty="0">
                <a:solidFill>
                  <a:srgbClr val="0D0D0D"/>
                </a:solidFill>
                <a:effectLst/>
                <a:latin typeface="Söhne"/>
              </a:rPr>
              <a:t>Module Assembly </a:t>
            </a:r>
          </a:p>
          <a:p>
            <a:pPr algn="l">
              <a:buFont typeface="+mj-lt"/>
              <a:buAutoNum type="arabicPeriod"/>
            </a:pPr>
            <a:r>
              <a:rPr lang="en-IN" sz="2400" b="1" i="0" dirty="0">
                <a:solidFill>
                  <a:srgbClr val="0D0D0D"/>
                </a:solidFill>
                <a:effectLst/>
                <a:latin typeface="Söhne"/>
              </a:rPr>
              <a:t>Battery Management System (BMS) Integration</a:t>
            </a:r>
            <a:endParaRPr lang="en-IN" sz="2400" b="0" i="0" dirty="0">
              <a:solidFill>
                <a:srgbClr val="0D0D0D"/>
              </a:solidFill>
              <a:effectLst/>
              <a:latin typeface="Söhne"/>
            </a:endParaRPr>
          </a:p>
          <a:p>
            <a:pPr algn="l">
              <a:buFont typeface="+mj-lt"/>
              <a:buAutoNum type="arabicPeriod"/>
            </a:pPr>
            <a:r>
              <a:rPr lang="en-IN" sz="2400" b="1" i="0" dirty="0">
                <a:solidFill>
                  <a:srgbClr val="0D0D0D"/>
                </a:solidFill>
                <a:effectLst/>
                <a:latin typeface="Söhne"/>
              </a:rPr>
              <a:t>Thermal Management</a:t>
            </a:r>
            <a:endParaRPr lang="en-IN" sz="2400" b="0" i="0" dirty="0">
              <a:solidFill>
                <a:srgbClr val="0D0D0D"/>
              </a:solidFill>
              <a:effectLst/>
              <a:latin typeface="Söhne"/>
            </a:endParaRPr>
          </a:p>
          <a:p>
            <a:pPr algn="l">
              <a:buFont typeface="+mj-lt"/>
              <a:buAutoNum type="arabicPeriod"/>
            </a:pPr>
            <a:r>
              <a:rPr lang="en-IN" sz="2400" b="1" i="0" dirty="0">
                <a:solidFill>
                  <a:srgbClr val="0D0D0D"/>
                </a:solidFill>
                <a:effectLst/>
                <a:latin typeface="Söhne"/>
              </a:rPr>
              <a:t>Enclosure and Packaging</a:t>
            </a:r>
          </a:p>
          <a:p>
            <a:pPr algn="l">
              <a:buFont typeface="+mj-lt"/>
              <a:buAutoNum type="arabicPeriod"/>
            </a:pPr>
            <a:r>
              <a:rPr lang="en-IN" sz="2400" b="1" i="0" dirty="0">
                <a:solidFill>
                  <a:srgbClr val="0D0D0D"/>
                </a:solidFill>
                <a:effectLst/>
                <a:latin typeface="Söhne"/>
              </a:rPr>
              <a:t>Testing and Quality Assurance</a:t>
            </a:r>
            <a:endParaRPr lang="en-IN" sz="2400" b="0" i="0" dirty="0">
              <a:solidFill>
                <a:srgbClr val="0D0D0D"/>
              </a:solidFill>
              <a:effectLst/>
              <a:latin typeface="Söhne"/>
            </a:endParaRPr>
          </a:p>
          <a:p>
            <a:pPr algn="l">
              <a:buFont typeface="+mj-lt"/>
              <a:buAutoNum type="arabicPeriod"/>
            </a:pPr>
            <a:r>
              <a:rPr lang="en-IN" sz="2400" b="1" i="0" dirty="0">
                <a:solidFill>
                  <a:srgbClr val="0D0D0D"/>
                </a:solidFill>
                <a:effectLst/>
                <a:latin typeface="Söhne"/>
              </a:rPr>
              <a:t>Final Inspection and Packaging</a:t>
            </a:r>
            <a:endParaRPr lang="en-IN" sz="2400" dirty="0"/>
          </a:p>
        </p:txBody>
      </p:sp>
      <p:pic>
        <p:nvPicPr>
          <p:cNvPr id="2052" name="Picture 4" descr="Cylindrical cell inner structure">
            <a:extLst>
              <a:ext uri="{FF2B5EF4-FFF2-40B4-BE49-F238E27FC236}">
                <a16:creationId xmlns:a16="http://schemas.microsoft.com/office/drawing/2014/main" id="{BDEE8F7C-2761-682E-C365-B8B5B20B3D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81420" y="3012700"/>
            <a:ext cx="6865711" cy="42910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69203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dirty="0"/>
          </a:p>
        </p:txBody>
      </p:sp>
      <p:sp>
        <p:nvSpPr>
          <p:cNvPr id="4" name="Text 1"/>
          <p:cNvSpPr/>
          <p:nvPr/>
        </p:nvSpPr>
        <p:spPr>
          <a:xfrm>
            <a:off x="529232" y="281107"/>
            <a:ext cx="12455247"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rPr>
              <a:t>Charging System Design Considerations</a:t>
            </a:r>
          </a:p>
          <a:p>
            <a:pPr marL="0" indent="0">
              <a:lnSpc>
                <a:spcPts val="5468"/>
              </a:lnSpc>
              <a:buNone/>
            </a:pPr>
            <a:endParaRPr lang="en-US" sz="4374" b="1" dirty="0">
              <a:solidFill>
                <a:srgbClr val="000000"/>
              </a:solidFill>
              <a:latin typeface="p22-mackinac-pro" pitchFamily="34" charset="0"/>
              <a:ea typeface="p22-mackinac-pro" pitchFamily="34" charset="-122"/>
            </a:endParaRPr>
          </a:p>
          <a:p>
            <a:pPr marL="0" indent="0">
              <a:lnSpc>
                <a:spcPts val="5468"/>
              </a:lnSpc>
              <a:buNone/>
            </a:pPr>
            <a:endParaRPr lang="en-US" sz="4374" dirty="0"/>
          </a:p>
        </p:txBody>
      </p:sp>
      <p:sp>
        <p:nvSpPr>
          <p:cNvPr id="6" name="Text 3"/>
          <p:cNvSpPr/>
          <p:nvPr/>
        </p:nvSpPr>
        <p:spPr>
          <a:xfrm>
            <a:off x="607873" y="1816896"/>
            <a:ext cx="2387084" cy="347186"/>
          </a:xfrm>
          <a:prstGeom prst="rect">
            <a:avLst/>
          </a:prstGeom>
          <a:noFill/>
          <a:ln/>
        </p:spPr>
        <p:txBody>
          <a:bodyPr wrap="none" rtlCol="0" anchor="t"/>
          <a:lstStyle/>
          <a:p>
            <a:pPr marL="0" indent="0">
              <a:lnSpc>
                <a:spcPts val="2734"/>
              </a:lnSpc>
              <a:buNone/>
            </a:pPr>
            <a:endParaRPr lang="en-US" sz="2187" dirty="0"/>
          </a:p>
        </p:txBody>
      </p:sp>
      <p:sp>
        <p:nvSpPr>
          <p:cNvPr id="7" name="Text 4"/>
          <p:cNvSpPr/>
          <p:nvPr/>
        </p:nvSpPr>
        <p:spPr>
          <a:xfrm>
            <a:off x="607873" y="2182418"/>
            <a:ext cx="6899077" cy="1660564"/>
          </a:xfrm>
          <a:prstGeom prst="rect">
            <a:avLst/>
          </a:prstGeom>
          <a:noFill/>
          <a:ln/>
        </p:spPr>
        <p:txBody>
          <a:bodyPr wrap="square" rtlCol="0" anchor="t"/>
          <a:lstStyle/>
          <a:p>
            <a:pPr marL="0" indent="0">
              <a:lnSpc>
                <a:spcPts val="2799"/>
              </a:lnSpc>
              <a:buNone/>
            </a:pPr>
            <a:endParaRPr lang="en-US" dirty="0"/>
          </a:p>
        </p:txBody>
      </p:sp>
      <p:sp>
        <p:nvSpPr>
          <p:cNvPr id="9" name="Text 6"/>
          <p:cNvSpPr/>
          <p:nvPr/>
        </p:nvSpPr>
        <p:spPr>
          <a:xfrm>
            <a:off x="607873" y="4570574"/>
            <a:ext cx="2221944"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529232" y="4929903"/>
            <a:ext cx="6260188" cy="2259567"/>
          </a:xfrm>
          <a:prstGeom prst="rect">
            <a:avLst/>
          </a:prstGeom>
          <a:noFill/>
          <a:ln/>
        </p:spPr>
        <p:txBody>
          <a:bodyPr wrap="square" rtlCol="0" anchor="t"/>
          <a:lstStyle/>
          <a:p>
            <a:pPr marL="0" indent="0">
              <a:lnSpc>
                <a:spcPts val="2799"/>
              </a:lnSpc>
              <a:buNone/>
            </a:pPr>
            <a:endParaRPr lang="en-US" dirty="0"/>
          </a:p>
        </p:txBody>
      </p:sp>
      <p:sp>
        <p:nvSpPr>
          <p:cNvPr id="5" name="TextBox 4">
            <a:extLst>
              <a:ext uri="{FF2B5EF4-FFF2-40B4-BE49-F238E27FC236}">
                <a16:creationId xmlns:a16="http://schemas.microsoft.com/office/drawing/2014/main" id="{4D03125C-AC58-7436-3F4A-472B7352DFB7}"/>
              </a:ext>
            </a:extLst>
          </p:cNvPr>
          <p:cNvSpPr txBox="1"/>
          <p:nvPr/>
        </p:nvSpPr>
        <p:spPr>
          <a:xfrm>
            <a:off x="948690" y="1339455"/>
            <a:ext cx="12733020" cy="3046988"/>
          </a:xfrm>
          <a:prstGeom prst="rect">
            <a:avLst/>
          </a:prstGeom>
          <a:noFill/>
        </p:spPr>
        <p:txBody>
          <a:bodyPr wrap="square" rtlCol="0">
            <a:spAutoFit/>
          </a:bodyPr>
          <a:lstStyle/>
          <a:p>
            <a:pPr algn="l"/>
            <a:r>
              <a:rPr lang="en-IN" sz="2400" b="0" i="0" dirty="0">
                <a:solidFill>
                  <a:srgbClr val="0D0D0D"/>
                </a:solidFill>
                <a:effectLst/>
                <a:latin typeface="Söhne"/>
              </a:rPr>
              <a:t>Designing a charging system for electric vehicles involves several key considerations to ensure efficient, safe, and reliable charging operations. Here are some important design considerations for a charging system:</a:t>
            </a:r>
          </a:p>
          <a:p>
            <a:pPr algn="l">
              <a:buFont typeface="+mj-lt"/>
              <a:buAutoNum type="arabicPeriod"/>
            </a:pPr>
            <a:r>
              <a:rPr lang="en-IN" sz="2400" b="1" i="0" dirty="0">
                <a:solidFill>
                  <a:srgbClr val="0D0D0D"/>
                </a:solidFill>
                <a:effectLst/>
                <a:latin typeface="Söhne"/>
              </a:rPr>
              <a:t>Voltage and Current Ratings</a:t>
            </a:r>
            <a:endParaRPr lang="en-IN" sz="2400" dirty="0">
              <a:solidFill>
                <a:srgbClr val="0D0D0D"/>
              </a:solidFill>
              <a:latin typeface="Söhne"/>
            </a:endParaRPr>
          </a:p>
          <a:p>
            <a:pPr algn="l">
              <a:buFont typeface="+mj-lt"/>
              <a:buAutoNum type="arabicPeriod"/>
            </a:pPr>
            <a:r>
              <a:rPr lang="en-IN" sz="2400" b="1" i="0" dirty="0">
                <a:solidFill>
                  <a:srgbClr val="0D0D0D"/>
                </a:solidFill>
                <a:effectLst/>
                <a:latin typeface="Söhne"/>
              </a:rPr>
              <a:t>Charging Speed and Efficiency</a:t>
            </a:r>
          </a:p>
          <a:p>
            <a:pPr algn="l">
              <a:buFont typeface="+mj-lt"/>
              <a:buAutoNum type="arabicPeriod"/>
            </a:pPr>
            <a:r>
              <a:rPr lang="en-IN" sz="2400" b="1" i="0" dirty="0">
                <a:solidFill>
                  <a:srgbClr val="0D0D0D"/>
                </a:solidFill>
                <a:effectLst/>
                <a:latin typeface="Söhne"/>
              </a:rPr>
              <a:t>Charging Connector and Standards</a:t>
            </a:r>
          </a:p>
          <a:p>
            <a:pPr algn="l">
              <a:buFont typeface="+mj-lt"/>
              <a:buAutoNum type="arabicPeriod"/>
            </a:pPr>
            <a:r>
              <a:rPr lang="en-IN" sz="2400" b="1" i="0" dirty="0">
                <a:solidFill>
                  <a:srgbClr val="0D0D0D"/>
                </a:solidFill>
                <a:effectLst/>
                <a:latin typeface="Söhne"/>
              </a:rPr>
              <a:t>Safety Features</a:t>
            </a:r>
            <a:endParaRPr lang="en-IN" sz="2400" b="0" i="0" dirty="0">
              <a:solidFill>
                <a:srgbClr val="0D0D0D"/>
              </a:solidFill>
              <a:effectLst/>
              <a:latin typeface="Söhne"/>
            </a:endParaRPr>
          </a:p>
          <a:p>
            <a:pPr algn="l">
              <a:buFont typeface="+mj-lt"/>
              <a:buAutoNum type="arabicPeriod"/>
            </a:pPr>
            <a:r>
              <a:rPr lang="en-IN" sz="2400" b="1" i="0" dirty="0">
                <a:solidFill>
                  <a:srgbClr val="0D0D0D"/>
                </a:solidFill>
                <a:effectLst/>
                <a:latin typeface="Söhne"/>
              </a:rPr>
              <a:t>User Interface and Controls</a:t>
            </a:r>
          </a:p>
        </p:txBody>
      </p:sp>
      <p:pic>
        <p:nvPicPr>
          <p:cNvPr id="1026" name="Picture 2" descr="Electric Vehicle On-board Chargers and Charging Stations">
            <a:extLst>
              <a:ext uri="{FF2B5EF4-FFF2-40B4-BE49-F238E27FC236}">
                <a16:creationId xmlns:a16="http://schemas.microsoft.com/office/drawing/2014/main" id="{0CEF7D17-DB03-58F8-9AFE-E8D6D3AD76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0563" y="4633993"/>
            <a:ext cx="4626292" cy="326924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A1F64CA1-CB9B-48C5-FBEA-0D1093A732EE}"/>
              </a:ext>
            </a:extLst>
          </p:cNvPr>
          <p:cNvPicPr>
            <a:picLocks noChangeAspect="1"/>
          </p:cNvPicPr>
          <p:nvPr/>
        </p:nvPicPr>
        <p:blipFill>
          <a:blip r:embed="rId5"/>
          <a:stretch>
            <a:fillRect/>
          </a:stretch>
        </p:blipFill>
        <p:spPr>
          <a:xfrm>
            <a:off x="7130237" y="2632778"/>
            <a:ext cx="6594218" cy="4912632"/>
          </a:xfrm>
          <a:prstGeom prst="rect">
            <a:avLst/>
          </a:prstGeom>
        </p:spPr>
      </p:pic>
    </p:spTree>
    <p:extLst>
      <p:ext uri="{BB962C8B-B14F-4D97-AF65-F5344CB8AC3E}">
        <p14:creationId xmlns:p14="http://schemas.microsoft.com/office/powerpoint/2010/main" val="1614579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529232" y="281107"/>
            <a:ext cx="12455247"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rPr>
              <a:t>AC and DC Charging</a:t>
            </a:r>
            <a:endParaRPr lang="en-US" sz="4374" dirty="0"/>
          </a:p>
        </p:txBody>
      </p:sp>
      <p:sp>
        <p:nvSpPr>
          <p:cNvPr id="6" name="Text 3"/>
          <p:cNvSpPr/>
          <p:nvPr/>
        </p:nvSpPr>
        <p:spPr>
          <a:xfrm>
            <a:off x="607873" y="1816896"/>
            <a:ext cx="2387084" cy="347186"/>
          </a:xfrm>
          <a:prstGeom prst="rect">
            <a:avLst/>
          </a:prstGeom>
          <a:noFill/>
          <a:ln/>
        </p:spPr>
        <p:txBody>
          <a:bodyPr wrap="none" rtlCol="0" anchor="t"/>
          <a:lstStyle/>
          <a:p>
            <a:pPr marL="0" indent="0">
              <a:lnSpc>
                <a:spcPts val="2734"/>
              </a:lnSpc>
              <a:buNone/>
            </a:pPr>
            <a:endParaRPr lang="en-US" sz="2187" dirty="0"/>
          </a:p>
        </p:txBody>
      </p:sp>
      <p:sp>
        <p:nvSpPr>
          <p:cNvPr id="7" name="Text 4"/>
          <p:cNvSpPr/>
          <p:nvPr/>
        </p:nvSpPr>
        <p:spPr>
          <a:xfrm>
            <a:off x="607873" y="2182418"/>
            <a:ext cx="6899077" cy="1660564"/>
          </a:xfrm>
          <a:prstGeom prst="rect">
            <a:avLst/>
          </a:prstGeom>
          <a:noFill/>
          <a:ln/>
        </p:spPr>
        <p:txBody>
          <a:bodyPr wrap="square" rtlCol="0" anchor="t"/>
          <a:lstStyle/>
          <a:p>
            <a:pPr marL="0" indent="0">
              <a:lnSpc>
                <a:spcPts val="2799"/>
              </a:lnSpc>
              <a:buNone/>
            </a:pPr>
            <a:endParaRPr lang="en-US" dirty="0"/>
          </a:p>
        </p:txBody>
      </p:sp>
      <p:sp>
        <p:nvSpPr>
          <p:cNvPr id="9" name="Text 6"/>
          <p:cNvSpPr/>
          <p:nvPr/>
        </p:nvSpPr>
        <p:spPr>
          <a:xfrm>
            <a:off x="607873" y="4570574"/>
            <a:ext cx="2221944"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529232" y="4929903"/>
            <a:ext cx="6260188" cy="2259567"/>
          </a:xfrm>
          <a:prstGeom prst="rect">
            <a:avLst/>
          </a:prstGeom>
          <a:noFill/>
          <a:ln/>
        </p:spPr>
        <p:txBody>
          <a:bodyPr wrap="square" rtlCol="0" anchor="t"/>
          <a:lstStyle/>
          <a:p>
            <a:pPr marL="0" indent="0">
              <a:lnSpc>
                <a:spcPts val="2799"/>
              </a:lnSpc>
              <a:buNone/>
            </a:pPr>
            <a:endParaRPr lang="en-US" dirty="0"/>
          </a:p>
        </p:txBody>
      </p:sp>
      <p:sp>
        <p:nvSpPr>
          <p:cNvPr id="5" name="TextBox 4">
            <a:extLst>
              <a:ext uri="{FF2B5EF4-FFF2-40B4-BE49-F238E27FC236}">
                <a16:creationId xmlns:a16="http://schemas.microsoft.com/office/drawing/2014/main" id="{92E9F983-EE77-C351-96D7-E9DAEEC1A558}"/>
              </a:ext>
            </a:extLst>
          </p:cNvPr>
          <p:cNvSpPr txBox="1"/>
          <p:nvPr/>
        </p:nvSpPr>
        <p:spPr>
          <a:xfrm>
            <a:off x="529232" y="1051650"/>
            <a:ext cx="13152478" cy="3231654"/>
          </a:xfrm>
          <a:prstGeom prst="rect">
            <a:avLst/>
          </a:prstGeom>
          <a:noFill/>
        </p:spPr>
        <p:txBody>
          <a:bodyPr wrap="square" rtlCol="0">
            <a:spAutoFit/>
          </a:bodyPr>
          <a:lstStyle/>
          <a:p>
            <a:r>
              <a:rPr lang="en-IN" sz="2400" b="0" i="0" dirty="0">
                <a:solidFill>
                  <a:srgbClr val="0D0D0D"/>
                </a:solidFill>
                <a:effectLst/>
                <a:latin typeface="Söhne"/>
              </a:rPr>
              <a:t>AC (alternating current) and DC (direct current) charging are two common methods used to charge electric vehicles (EVs), each with its own characteristics and applications:</a:t>
            </a:r>
          </a:p>
          <a:p>
            <a:endParaRPr lang="en-IN" sz="2400" b="0" i="0" dirty="0">
              <a:solidFill>
                <a:srgbClr val="0D0D0D"/>
              </a:solidFill>
              <a:effectLst/>
              <a:latin typeface="Söhne"/>
            </a:endParaRPr>
          </a:p>
          <a:p>
            <a:pPr algn="l"/>
            <a:r>
              <a:rPr lang="en-IN" b="1" i="0" dirty="0">
                <a:solidFill>
                  <a:srgbClr val="0D0D0D"/>
                </a:solidFill>
                <a:effectLst/>
                <a:latin typeface="Söhne"/>
              </a:rPr>
              <a:t>AC Charging</a:t>
            </a:r>
            <a:r>
              <a:rPr lang="en-IN" b="0" i="0" dirty="0">
                <a:solidFill>
                  <a:srgbClr val="0D0D0D"/>
                </a:solidFill>
                <a:effectLst/>
                <a:latin typeface="Söhne"/>
              </a:rPr>
              <a:t>:</a:t>
            </a:r>
          </a:p>
          <a:p>
            <a:pPr algn="l"/>
            <a:endParaRPr lang="en-IN" b="0" i="0" dirty="0">
              <a:solidFill>
                <a:srgbClr val="0D0D0D"/>
              </a:solidFill>
              <a:effectLst/>
              <a:latin typeface="Söhne"/>
            </a:endParaRPr>
          </a:p>
          <a:p>
            <a:pPr marL="742950" lvl="1" indent="-285750" algn="l">
              <a:buFont typeface="+mj-lt"/>
              <a:buAutoNum type="arabicPeriod"/>
            </a:pPr>
            <a:r>
              <a:rPr lang="en-IN" b="0" i="0" dirty="0">
                <a:solidFill>
                  <a:srgbClr val="0D0D0D"/>
                </a:solidFill>
                <a:effectLst/>
                <a:latin typeface="Söhne"/>
              </a:rPr>
              <a:t>AC charging involves converting AC power from the grid into DC power suitable for charging the vehicle's battery.</a:t>
            </a:r>
          </a:p>
          <a:p>
            <a:pPr marL="742950" lvl="1" indent="-285750" algn="l">
              <a:buFont typeface="+mj-lt"/>
              <a:buAutoNum type="arabicPeriod"/>
            </a:pPr>
            <a:r>
              <a:rPr lang="en-IN" b="0" i="0" dirty="0">
                <a:solidFill>
                  <a:srgbClr val="0D0D0D"/>
                </a:solidFill>
                <a:effectLst/>
                <a:latin typeface="Söhne"/>
              </a:rPr>
              <a:t>AC charging is typically slower compared to DC charging but is suitable for overnight or longer-duration charging sessions, such as at home or workplaces.</a:t>
            </a:r>
          </a:p>
          <a:p>
            <a:pPr marL="742950" lvl="1" indent="-285750" algn="l">
              <a:buFont typeface="+mj-lt"/>
              <a:buAutoNum type="arabicPeriod"/>
            </a:pPr>
            <a:r>
              <a:rPr lang="en-IN" b="0" i="0" dirty="0">
                <a:solidFill>
                  <a:srgbClr val="0D0D0D"/>
                </a:solidFill>
                <a:effectLst/>
                <a:latin typeface="Söhne"/>
              </a:rPr>
              <a:t>AC charging stations are often found in residential areas, parking lots, and commercial buildings.</a:t>
            </a:r>
          </a:p>
          <a:p>
            <a:endParaRPr lang="en-IN" sz="2400" dirty="0"/>
          </a:p>
        </p:txBody>
      </p:sp>
      <p:pic>
        <p:nvPicPr>
          <p:cNvPr id="2050" name="Picture 2">
            <a:extLst>
              <a:ext uri="{FF2B5EF4-FFF2-40B4-BE49-F238E27FC236}">
                <a16:creationId xmlns:a16="http://schemas.microsoft.com/office/drawing/2014/main" id="{EEE8C784-8783-FD79-4E40-E16CD2EF86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90485" y="3842982"/>
            <a:ext cx="6724650" cy="423862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D301F1C-7D95-8155-9519-4140CB87C8F5}"/>
              </a:ext>
            </a:extLst>
          </p:cNvPr>
          <p:cNvSpPr txBox="1"/>
          <p:nvPr/>
        </p:nvSpPr>
        <p:spPr>
          <a:xfrm>
            <a:off x="607873" y="4143554"/>
            <a:ext cx="6260188" cy="3416320"/>
          </a:xfrm>
          <a:prstGeom prst="rect">
            <a:avLst/>
          </a:prstGeom>
          <a:noFill/>
        </p:spPr>
        <p:txBody>
          <a:bodyPr wrap="square" rtlCol="0">
            <a:spAutoFit/>
          </a:bodyPr>
          <a:lstStyle/>
          <a:p>
            <a:pPr algn="l"/>
            <a:r>
              <a:rPr lang="en-IN" b="1" i="0" dirty="0">
                <a:solidFill>
                  <a:srgbClr val="0D0D0D"/>
                </a:solidFill>
                <a:effectLst/>
                <a:latin typeface="Söhne"/>
              </a:rPr>
              <a:t>DC Charging</a:t>
            </a:r>
            <a:r>
              <a:rPr lang="en-IN" b="0" i="0" dirty="0">
                <a:solidFill>
                  <a:srgbClr val="0D0D0D"/>
                </a:solidFill>
                <a:effectLst/>
                <a:latin typeface="Söhne"/>
              </a:rPr>
              <a:t>:</a:t>
            </a:r>
          </a:p>
          <a:p>
            <a:pPr algn="l"/>
            <a:endParaRPr lang="en-IN" b="0" i="0" dirty="0">
              <a:solidFill>
                <a:srgbClr val="0D0D0D"/>
              </a:solidFill>
              <a:effectLst/>
              <a:latin typeface="Söhne"/>
            </a:endParaRPr>
          </a:p>
          <a:p>
            <a:pPr marL="742950" lvl="1" indent="-285750" algn="l">
              <a:buFont typeface="+mj-lt"/>
              <a:buAutoNum type="arabicPeriod"/>
            </a:pPr>
            <a:r>
              <a:rPr lang="en-IN" b="0" i="0" dirty="0">
                <a:solidFill>
                  <a:srgbClr val="0D0D0D"/>
                </a:solidFill>
                <a:effectLst/>
                <a:latin typeface="Söhne"/>
              </a:rPr>
              <a:t>DC charging involves delivering high-voltage DC power directly to the vehicle's battery, bypassing the vehicle's onboard charger.</a:t>
            </a:r>
          </a:p>
          <a:p>
            <a:pPr marL="742950" lvl="1" indent="-285750" algn="l">
              <a:buFont typeface="+mj-lt"/>
              <a:buAutoNum type="arabicPeriod"/>
            </a:pPr>
            <a:r>
              <a:rPr lang="en-IN" b="0" i="0" dirty="0">
                <a:solidFill>
                  <a:srgbClr val="0D0D0D"/>
                </a:solidFill>
                <a:effectLst/>
                <a:latin typeface="Söhne"/>
              </a:rPr>
              <a:t>DC charging is much faster than AC charging and is suitable for rapid charging sessions, such as during long-distance travel or quick stops.</a:t>
            </a:r>
          </a:p>
          <a:p>
            <a:pPr marL="742950" lvl="1" indent="-285750" algn="l">
              <a:buFont typeface="+mj-lt"/>
              <a:buAutoNum type="arabicPeriod"/>
            </a:pPr>
            <a:r>
              <a:rPr lang="en-IN" b="0" i="0" dirty="0">
                <a:solidFill>
                  <a:srgbClr val="0D0D0D"/>
                </a:solidFill>
                <a:effectLst/>
                <a:latin typeface="Söhne"/>
              </a:rPr>
              <a:t>DC charging stations are often located along highways, major routes, and service stations to facilitate long-distance travel and reduce charging time.</a:t>
            </a:r>
          </a:p>
          <a:p>
            <a:endParaRPr lang="en-IN" dirty="0"/>
          </a:p>
        </p:txBody>
      </p:sp>
    </p:spTree>
    <p:extLst>
      <p:ext uri="{BB962C8B-B14F-4D97-AF65-F5344CB8AC3E}">
        <p14:creationId xmlns:p14="http://schemas.microsoft.com/office/powerpoint/2010/main" val="7833993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529232" y="281107"/>
            <a:ext cx="12455247" cy="1388745"/>
          </a:xfrm>
          <a:prstGeom prst="rect">
            <a:avLst/>
          </a:prstGeom>
          <a:noFill/>
          <a:ln/>
        </p:spPr>
        <p:txBody>
          <a:bodyPr wrap="square" rtlCol="0" anchor="t"/>
          <a:lstStyle/>
          <a:p>
            <a:pPr marL="0" indent="0">
              <a:lnSpc>
                <a:spcPts val="5468"/>
              </a:lnSpc>
              <a:buNone/>
            </a:pPr>
            <a:r>
              <a:rPr lang="en-US" sz="4400" b="1" dirty="0">
                <a:solidFill>
                  <a:srgbClr val="000000"/>
                </a:solidFill>
                <a:latin typeface="p22-mackinac-pro" pitchFamily="34" charset="0"/>
                <a:ea typeface="p22-mackinac-pro" pitchFamily="34" charset="-122"/>
              </a:rPr>
              <a:t>Testing of Electric Vehicles</a:t>
            </a:r>
          </a:p>
          <a:p>
            <a:pPr marL="0" indent="0">
              <a:lnSpc>
                <a:spcPct val="150000"/>
              </a:lnSpc>
              <a:buNone/>
            </a:pPr>
            <a:br>
              <a:rPr lang="en-IN" sz="2000" dirty="0"/>
            </a:br>
            <a:r>
              <a:rPr lang="en-IN" sz="2000" b="0" i="0" dirty="0">
                <a:solidFill>
                  <a:srgbClr val="0D0D0D"/>
                </a:solidFill>
                <a:effectLst/>
                <a:latin typeface="Söhne"/>
              </a:rPr>
              <a:t>Testing of electric vehicles (EVs) encompasses a range of procedures and assessments to ensure their safety, performance, durability, and compliance with regulatory standards.</a:t>
            </a:r>
          </a:p>
          <a:p>
            <a:pPr marL="457200" indent="-457200">
              <a:lnSpc>
                <a:spcPct val="150000"/>
              </a:lnSpc>
              <a:buFont typeface="+mj-lt"/>
              <a:buAutoNum type="arabicPeriod"/>
            </a:pPr>
            <a:r>
              <a:rPr lang="en-IN" sz="2000" b="1" i="0" dirty="0">
                <a:solidFill>
                  <a:srgbClr val="0D0D0D"/>
                </a:solidFill>
                <a:effectLst/>
                <a:latin typeface="Söhne"/>
              </a:rPr>
              <a:t>Safety Testing</a:t>
            </a:r>
            <a:endParaRPr lang="en-IN" sz="2000" dirty="0">
              <a:solidFill>
                <a:srgbClr val="0D0D0D"/>
              </a:solidFill>
              <a:latin typeface="Söhne"/>
            </a:endParaRPr>
          </a:p>
          <a:p>
            <a:pPr marL="457200" indent="-457200">
              <a:lnSpc>
                <a:spcPct val="150000"/>
              </a:lnSpc>
              <a:buFont typeface="+mj-lt"/>
              <a:buAutoNum type="arabicPeriod"/>
            </a:pPr>
            <a:r>
              <a:rPr lang="en-IN" sz="2000" b="1" i="0" dirty="0">
                <a:solidFill>
                  <a:srgbClr val="0D0D0D"/>
                </a:solidFill>
                <a:effectLst/>
                <a:latin typeface="Söhne"/>
              </a:rPr>
              <a:t>Performance Testing</a:t>
            </a:r>
            <a:endParaRPr lang="en-IN" sz="2000" b="0" i="0" dirty="0">
              <a:solidFill>
                <a:srgbClr val="0D0D0D"/>
              </a:solidFill>
              <a:effectLst/>
              <a:latin typeface="Söhne"/>
            </a:endParaRPr>
          </a:p>
          <a:p>
            <a:pPr marL="457200" indent="-457200">
              <a:lnSpc>
                <a:spcPct val="150000"/>
              </a:lnSpc>
              <a:buFont typeface="+mj-lt"/>
              <a:buAutoNum type="arabicPeriod"/>
            </a:pPr>
            <a:r>
              <a:rPr lang="en-IN" sz="2000" b="1" i="0" dirty="0">
                <a:solidFill>
                  <a:srgbClr val="0D0D0D"/>
                </a:solidFill>
                <a:effectLst/>
                <a:latin typeface="Söhne"/>
              </a:rPr>
              <a:t>Durability and Reliability Testing</a:t>
            </a:r>
            <a:endParaRPr lang="en-IN" sz="2000" dirty="0">
              <a:solidFill>
                <a:srgbClr val="0D0D0D"/>
              </a:solidFill>
              <a:latin typeface="Söhne"/>
            </a:endParaRPr>
          </a:p>
          <a:p>
            <a:pPr marL="457200" indent="-457200">
              <a:lnSpc>
                <a:spcPct val="150000"/>
              </a:lnSpc>
              <a:buFont typeface="+mj-lt"/>
              <a:buAutoNum type="arabicPeriod"/>
            </a:pPr>
            <a:r>
              <a:rPr lang="en-IN" sz="2000" b="1" i="0" dirty="0">
                <a:solidFill>
                  <a:srgbClr val="0D0D0D"/>
                </a:solidFill>
                <a:effectLst/>
                <a:latin typeface="Söhne"/>
              </a:rPr>
              <a:t>Regulatory Compliance</a:t>
            </a:r>
            <a:endParaRPr lang="en-IN" sz="2000" b="0" i="0" dirty="0">
              <a:solidFill>
                <a:srgbClr val="0D0D0D"/>
              </a:solidFill>
              <a:effectLst/>
              <a:latin typeface="Söhne"/>
            </a:endParaRPr>
          </a:p>
          <a:p>
            <a:pPr marL="457200" indent="-457200">
              <a:lnSpc>
                <a:spcPct val="150000"/>
              </a:lnSpc>
              <a:buFont typeface="+mj-lt"/>
              <a:buAutoNum type="arabicPeriod"/>
            </a:pPr>
            <a:r>
              <a:rPr lang="en-IN" sz="2000" b="1" i="0" dirty="0">
                <a:solidFill>
                  <a:srgbClr val="0D0D0D"/>
                </a:solidFill>
                <a:effectLst/>
                <a:latin typeface="Söhne"/>
              </a:rPr>
              <a:t>Energy Efficiency Testing</a:t>
            </a:r>
            <a:endParaRPr lang="en-IN" sz="2000" dirty="0">
              <a:solidFill>
                <a:srgbClr val="0D0D0D"/>
              </a:solidFill>
              <a:latin typeface="Söhne"/>
            </a:endParaRPr>
          </a:p>
          <a:p>
            <a:pPr marL="457200" indent="-457200">
              <a:lnSpc>
                <a:spcPct val="150000"/>
              </a:lnSpc>
              <a:buFont typeface="+mj-lt"/>
              <a:buAutoNum type="arabicPeriod"/>
            </a:pPr>
            <a:r>
              <a:rPr lang="en-IN" sz="2000" b="1" i="0" dirty="0">
                <a:solidFill>
                  <a:srgbClr val="0D0D0D"/>
                </a:solidFill>
                <a:effectLst/>
                <a:latin typeface="Söhne"/>
              </a:rPr>
              <a:t>Vehicle Dynamics and Handling</a:t>
            </a:r>
          </a:p>
          <a:p>
            <a:pPr marL="457200" indent="-457200">
              <a:lnSpc>
                <a:spcPct val="150000"/>
              </a:lnSpc>
              <a:buFont typeface="+mj-lt"/>
              <a:buAutoNum type="arabicPeriod"/>
            </a:pPr>
            <a:r>
              <a:rPr lang="en-IN" sz="2000" b="1" i="0" dirty="0">
                <a:solidFill>
                  <a:srgbClr val="0D0D0D"/>
                </a:solidFill>
                <a:effectLst/>
                <a:latin typeface="Söhne"/>
              </a:rPr>
              <a:t>Software and Connectivity Testing</a:t>
            </a:r>
            <a:endParaRPr lang="en-US" sz="2000" b="1" i="0" dirty="0">
              <a:solidFill>
                <a:srgbClr val="000000"/>
              </a:solidFill>
              <a:effectLst/>
              <a:latin typeface="p22-mackinac-pro" pitchFamily="34" charset="0"/>
              <a:ea typeface="p22-mackinac-pro" pitchFamily="34" charset="-122"/>
            </a:endParaRPr>
          </a:p>
          <a:p>
            <a:pPr marL="0" indent="0">
              <a:lnSpc>
                <a:spcPts val="5468"/>
              </a:lnSpc>
              <a:buNone/>
            </a:pPr>
            <a:endParaRPr lang="en-US" sz="2000" dirty="0"/>
          </a:p>
        </p:txBody>
      </p:sp>
      <p:sp>
        <p:nvSpPr>
          <p:cNvPr id="6" name="Text 3"/>
          <p:cNvSpPr/>
          <p:nvPr/>
        </p:nvSpPr>
        <p:spPr>
          <a:xfrm>
            <a:off x="607873" y="1816896"/>
            <a:ext cx="2387084" cy="347186"/>
          </a:xfrm>
          <a:prstGeom prst="rect">
            <a:avLst/>
          </a:prstGeom>
          <a:noFill/>
          <a:ln/>
        </p:spPr>
        <p:txBody>
          <a:bodyPr wrap="none" rtlCol="0" anchor="t"/>
          <a:lstStyle/>
          <a:p>
            <a:pPr marL="0" indent="0">
              <a:lnSpc>
                <a:spcPts val="2734"/>
              </a:lnSpc>
              <a:buNone/>
            </a:pPr>
            <a:endParaRPr lang="en-US" sz="2187" dirty="0"/>
          </a:p>
        </p:txBody>
      </p:sp>
      <p:sp>
        <p:nvSpPr>
          <p:cNvPr id="7" name="Text 4"/>
          <p:cNvSpPr/>
          <p:nvPr/>
        </p:nvSpPr>
        <p:spPr>
          <a:xfrm>
            <a:off x="607873" y="2182418"/>
            <a:ext cx="6899077" cy="1660564"/>
          </a:xfrm>
          <a:prstGeom prst="rect">
            <a:avLst/>
          </a:prstGeom>
          <a:noFill/>
          <a:ln/>
        </p:spPr>
        <p:txBody>
          <a:bodyPr wrap="square" rtlCol="0" anchor="t"/>
          <a:lstStyle/>
          <a:p>
            <a:pPr marL="0" indent="0">
              <a:lnSpc>
                <a:spcPts val="2799"/>
              </a:lnSpc>
              <a:buNone/>
            </a:pPr>
            <a:endParaRPr lang="en-US" dirty="0"/>
          </a:p>
        </p:txBody>
      </p:sp>
      <p:sp>
        <p:nvSpPr>
          <p:cNvPr id="9" name="Text 6"/>
          <p:cNvSpPr/>
          <p:nvPr/>
        </p:nvSpPr>
        <p:spPr>
          <a:xfrm>
            <a:off x="607873" y="4570574"/>
            <a:ext cx="2221944"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529232" y="4929903"/>
            <a:ext cx="6260188" cy="2259567"/>
          </a:xfrm>
          <a:prstGeom prst="rect">
            <a:avLst/>
          </a:prstGeom>
          <a:noFill/>
          <a:ln/>
        </p:spPr>
        <p:txBody>
          <a:bodyPr wrap="square" rtlCol="0" anchor="t"/>
          <a:lstStyle/>
          <a:p>
            <a:pPr marL="0" indent="0">
              <a:lnSpc>
                <a:spcPts val="2799"/>
              </a:lnSpc>
              <a:buNone/>
            </a:pPr>
            <a:endParaRPr lang="en-US" dirty="0"/>
          </a:p>
        </p:txBody>
      </p:sp>
      <p:pic>
        <p:nvPicPr>
          <p:cNvPr id="3074" name="Picture 2" descr="Overview of the imc portfolio for solving measurement tasks in the field of electromobility">
            <a:extLst>
              <a:ext uri="{FF2B5EF4-FFF2-40B4-BE49-F238E27FC236}">
                <a16:creationId xmlns:a16="http://schemas.microsoft.com/office/drawing/2014/main" id="{F5D47B4A-A266-E124-A9DC-71305BA699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1931" y="2814347"/>
            <a:ext cx="8195310" cy="4902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418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CA124F-3129-4F55-2EE2-145C30D3724B}"/>
              </a:ext>
            </a:extLst>
          </p:cNvPr>
          <p:cNvSpPr>
            <a:spLocks noGrp="1"/>
          </p:cNvSpPr>
          <p:nvPr>
            <p:ph type="title"/>
          </p:nvPr>
        </p:nvSpPr>
        <p:spPr>
          <a:xfrm>
            <a:off x="1005840" y="541657"/>
            <a:ext cx="12615062" cy="4879848"/>
          </a:xfrm>
        </p:spPr>
        <p:txBody>
          <a:bodyPr vert="horz" lIns="109728" tIns="54864" rIns="109728" bIns="54864" rtlCol="0" anchor="b">
            <a:normAutofit/>
          </a:bodyPr>
          <a:lstStyle/>
          <a:p>
            <a:r>
              <a:rPr lang="en-US" sz="7920">
                <a:solidFill>
                  <a:schemeClr val="tx1"/>
                </a:solidFill>
              </a:rPr>
              <a:t>Questions ?</a:t>
            </a:r>
          </a:p>
        </p:txBody>
      </p:sp>
    </p:spTree>
    <p:extLst>
      <p:ext uri="{BB962C8B-B14F-4D97-AF65-F5344CB8AC3E}">
        <p14:creationId xmlns:p14="http://schemas.microsoft.com/office/powerpoint/2010/main" val="406357673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6144"/>
            <a:ext cx="14630400" cy="8229600"/>
          </a:xfrm>
          <a:prstGeom prst="rect">
            <a:avLst/>
          </a:prstGeom>
          <a:solidFill>
            <a:srgbClr val="FFFFFF">
              <a:alpha val="75000"/>
            </a:srgbClr>
          </a:solidFill>
          <a:ln/>
        </p:spPr>
        <p:txBody>
          <a:bodyPr/>
          <a:lstStyle/>
          <a:p>
            <a:endParaRPr lang="en-IN"/>
          </a:p>
        </p:txBody>
      </p:sp>
      <p:sp>
        <p:nvSpPr>
          <p:cNvPr id="5" name="Text 1"/>
          <p:cNvSpPr/>
          <p:nvPr/>
        </p:nvSpPr>
        <p:spPr>
          <a:xfrm>
            <a:off x="833199" y="1987510"/>
            <a:ext cx="7477601" cy="2499598"/>
          </a:xfrm>
          <a:prstGeom prst="rect">
            <a:avLst/>
          </a:prstGeom>
          <a:noFill/>
          <a:ln/>
        </p:spPr>
        <p:txBody>
          <a:bodyPr wrap="square" rtlCol="0" anchor="t"/>
          <a:lstStyle/>
          <a:p>
            <a:pPr marL="0" indent="0">
              <a:lnSpc>
                <a:spcPts val="6561"/>
              </a:lnSpc>
              <a:buNone/>
            </a:pPr>
            <a:r>
              <a:rPr lang="en-US" sz="5249" b="1" dirty="0">
                <a:solidFill>
                  <a:srgbClr val="000000"/>
                </a:solidFill>
                <a:latin typeface="p22-mackinac-pro" pitchFamily="34" charset="0"/>
                <a:ea typeface="p22-mackinac-pro" pitchFamily="34" charset="-122"/>
                <a:cs typeface="p22-mackinac-pro" pitchFamily="34" charset="-120"/>
              </a:rPr>
              <a:t>Understanding the EV Components Introduction</a:t>
            </a:r>
            <a:endParaRPr lang="en-US" sz="5249" dirty="0"/>
          </a:p>
        </p:txBody>
      </p:sp>
      <p:sp>
        <p:nvSpPr>
          <p:cNvPr id="6" name="Text 2"/>
          <p:cNvSpPr/>
          <p:nvPr/>
        </p:nvSpPr>
        <p:spPr>
          <a:xfrm>
            <a:off x="833199" y="4820364"/>
            <a:ext cx="7477601" cy="1421606"/>
          </a:xfrm>
          <a:prstGeom prst="rect">
            <a:avLst/>
          </a:prstGeom>
          <a:noFill/>
          <a:ln/>
        </p:spPr>
        <p:txBody>
          <a:bodyPr wrap="square" rtlCol="0" anchor="t"/>
          <a:lstStyle/>
          <a:p>
            <a:pPr marL="0" indent="0">
              <a:lnSpc>
                <a:spcPts val="2799"/>
              </a:lnSpc>
              <a:buNone/>
            </a:pPr>
            <a:r>
              <a:rPr lang="en-US" sz="2000" dirty="0">
                <a:solidFill>
                  <a:srgbClr val="272525"/>
                </a:solidFill>
                <a:latin typeface="Eudoxus Sans" pitchFamily="34" charset="0"/>
                <a:ea typeface="Eudoxus Sans" pitchFamily="34" charset="-122"/>
                <a:cs typeface="Eudoxus Sans" pitchFamily="34" charset="-120"/>
              </a:rPr>
              <a:t>Understanding the components of an electric vehicle is crucial to grasp the integral roles played by various parts such as the battery, electric motor, and power electronics. This knowledge is fundamental for comprehending the functioning of an electric vehicle.</a:t>
            </a:r>
            <a:endParaRPr lang="en-US" sz="2000" dirty="0"/>
          </a:p>
        </p:txBody>
      </p:sp>
      <p:pic>
        <p:nvPicPr>
          <p:cNvPr id="7" name="Picture 2" descr="Electric Car Block Diagram">
            <a:extLst>
              <a:ext uri="{FF2B5EF4-FFF2-40B4-BE49-F238E27FC236}">
                <a16:creationId xmlns:a16="http://schemas.microsoft.com/office/drawing/2014/main" id="{C638A0E4-D0A8-6FD0-57E8-FD41C8CE46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01862" y="262890"/>
            <a:ext cx="5497495" cy="74294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472023" y="355402"/>
            <a:ext cx="813816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IC Engine Vs Electrical Motors</a:t>
            </a:r>
            <a:endParaRPr lang="en-US" sz="4374" dirty="0"/>
          </a:p>
        </p:txBody>
      </p:sp>
      <p:sp>
        <p:nvSpPr>
          <p:cNvPr id="5" name="Text 2"/>
          <p:cNvSpPr/>
          <p:nvPr/>
        </p:nvSpPr>
        <p:spPr>
          <a:xfrm>
            <a:off x="693836" y="1445539"/>
            <a:ext cx="3847267" cy="347186"/>
          </a:xfrm>
          <a:prstGeom prst="rect">
            <a:avLst/>
          </a:prstGeom>
          <a:noFill/>
          <a:ln/>
        </p:spPr>
        <p:txBody>
          <a:bodyPr wrap="none" rtlCol="0" anchor="t"/>
          <a:lstStyle/>
          <a:p>
            <a:pPr marL="0" indent="0">
              <a:lnSpc>
                <a:spcPts val="2734"/>
              </a:lnSpc>
              <a:buNone/>
            </a:pPr>
            <a:r>
              <a:rPr lang="en-US" sz="2800" b="1" dirty="0">
                <a:solidFill>
                  <a:srgbClr val="000000"/>
                </a:solidFill>
                <a:latin typeface="p22-mackinac-pro" pitchFamily="34" charset="0"/>
                <a:ea typeface="p22-mackinac-pro" pitchFamily="34" charset="-122"/>
                <a:cs typeface="p22-mackinac-pro" pitchFamily="34" charset="-120"/>
              </a:rPr>
              <a:t>Internal Combustion Engine</a:t>
            </a:r>
            <a:endParaRPr lang="en-US" sz="2800" dirty="0"/>
          </a:p>
        </p:txBody>
      </p:sp>
      <p:sp>
        <p:nvSpPr>
          <p:cNvPr id="6" name="Text 3"/>
          <p:cNvSpPr/>
          <p:nvPr/>
        </p:nvSpPr>
        <p:spPr>
          <a:xfrm>
            <a:off x="693836" y="2188489"/>
            <a:ext cx="5006221" cy="355402"/>
          </a:xfrm>
          <a:prstGeom prst="rect">
            <a:avLst/>
          </a:prstGeom>
          <a:noFill/>
          <a:ln/>
        </p:spPr>
        <p:txBody>
          <a:bodyPr wrap="none" rtlCol="0" anchor="t"/>
          <a:lstStyle/>
          <a:p>
            <a:pPr marL="0" indent="0">
              <a:lnSpc>
                <a:spcPts val="2799"/>
              </a:lnSpc>
              <a:buNone/>
            </a:pPr>
            <a:r>
              <a:rPr lang="en-US" sz="2800" dirty="0">
                <a:solidFill>
                  <a:srgbClr val="272525"/>
                </a:solidFill>
                <a:latin typeface="Eudoxus Sans" pitchFamily="34" charset="0"/>
                <a:ea typeface="Eudoxus Sans" pitchFamily="34" charset="-122"/>
                <a:cs typeface="Eudoxus Sans" pitchFamily="34" charset="-120"/>
              </a:rPr>
              <a:t>Uses fossil fuels, emits pollutants.</a:t>
            </a:r>
            <a:endParaRPr lang="en-US" sz="2800" dirty="0"/>
          </a:p>
        </p:txBody>
      </p:sp>
      <p:sp>
        <p:nvSpPr>
          <p:cNvPr id="7" name="Text 4"/>
          <p:cNvSpPr/>
          <p:nvPr/>
        </p:nvSpPr>
        <p:spPr>
          <a:xfrm>
            <a:off x="8256746" y="1385441"/>
            <a:ext cx="2306836" cy="347186"/>
          </a:xfrm>
          <a:prstGeom prst="rect">
            <a:avLst/>
          </a:prstGeom>
          <a:noFill/>
          <a:ln/>
        </p:spPr>
        <p:txBody>
          <a:bodyPr wrap="none" rtlCol="0" anchor="t"/>
          <a:lstStyle/>
          <a:p>
            <a:pPr marL="0" indent="0">
              <a:lnSpc>
                <a:spcPts val="2734"/>
              </a:lnSpc>
              <a:buNone/>
            </a:pPr>
            <a:r>
              <a:rPr lang="en-US" sz="2800" b="1" dirty="0">
                <a:solidFill>
                  <a:srgbClr val="000000"/>
                </a:solidFill>
                <a:latin typeface="p22-mackinac-pro" pitchFamily="34" charset="0"/>
                <a:ea typeface="p22-mackinac-pro" pitchFamily="34" charset="-122"/>
                <a:cs typeface="p22-mackinac-pro" pitchFamily="34" charset="-120"/>
              </a:rPr>
              <a:t>Electrical Motors</a:t>
            </a:r>
            <a:endParaRPr lang="en-US" sz="2800" dirty="0"/>
          </a:p>
        </p:txBody>
      </p:sp>
      <p:sp>
        <p:nvSpPr>
          <p:cNvPr id="8" name="Text 5"/>
          <p:cNvSpPr/>
          <p:nvPr/>
        </p:nvSpPr>
        <p:spPr>
          <a:xfrm>
            <a:off x="7593806" y="2187952"/>
            <a:ext cx="5006221" cy="355402"/>
          </a:xfrm>
          <a:prstGeom prst="rect">
            <a:avLst/>
          </a:prstGeom>
          <a:noFill/>
          <a:ln/>
        </p:spPr>
        <p:txBody>
          <a:bodyPr wrap="none" rtlCol="0" anchor="t"/>
          <a:lstStyle/>
          <a:p>
            <a:pPr marL="0" indent="0">
              <a:lnSpc>
                <a:spcPts val="2799"/>
              </a:lnSpc>
              <a:buNone/>
            </a:pPr>
            <a:r>
              <a:rPr lang="en-US" sz="2800" dirty="0">
                <a:solidFill>
                  <a:srgbClr val="272525"/>
                </a:solidFill>
                <a:latin typeface="Eudoxus Sans" pitchFamily="34" charset="0"/>
                <a:ea typeface="Eudoxus Sans" pitchFamily="34" charset="-122"/>
                <a:cs typeface="Eudoxus Sans" pitchFamily="34" charset="-120"/>
              </a:rPr>
              <a:t>Powered by electricity, no direct emissions.</a:t>
            </a:r>
            <a:endParaRPr lang="en-US" sz="2800" dirty="0"/>
          </a:p>
        </p:txBody>
      </p:sp>
      <p:pic>
        <p:nvPicPr>
          <p:cNvPr id="15" name="Picture 14" descr="A blue electric motor with white text&#10;&#10;Description automatically generated">
            <a:extLst>
              <a:ext uri="{FF2B5EF4-FFF2-40B4-BE49-F238E27FC236}">
                <a16:creationId xmlns:a16="http://schemas.microsoft.com/office/drawing/2014/main" id="{76AEEC63-3923-025E-B8E1-AC14C38D7EF5}"/>
              </a:ext>
            </a:extLst>
          </p:cNvPr>
          <p:cNvPicPr>
            <a:picLocks noChangeAspect="1"/>
          </p:cNvPicPr>
          <p:nvPr/>
        </p:nvPicPr>
        <p:blipFill>
          <a:blip r:embed="rId4"/>
          <a:stretch>
            <a:fillRect/>
          </a:stretch>
        </p:blipFill>
        <p:spPr>
          <a:xfrm>
            <a:off x="8072437" y="3118068"/>
            <a:ext cx="5584374" cy="3784283"/>
          </a:xfrm>
          <a:prstGeom prst="rect">
            <a:avLst/>
          </a:prstGeom>
        </p:spPr>
      </p:pic>
      <p:pic>
        <p:nvPicPr>
          <p:cNvPr id="17" name="Picture 16" descr="Diagram of a diagram showing the process of a fuel injection&#10;&#10;Description automatically generated">
            <a:extLst>
              <a:ext uri="{FF2B5EF4-FFF2-40B4-BE49-F238E27FC236}">
                <a16:creationId xmlns:a16="http://schemas.microsoft.com/office/drawing/2014/main" id="{36B0ED25-8BBE-70C0-C5EE-DC1B6AE7BE35}"/>
              </a:ext>
            </a:extLst>
          </p:cNvPr>
          <p:cNvPicPr>
            <a:picLocks noChangeAspect="1"/>
          </p:cNvPicPr>
          <p:nvPr/>
        </p:nvPicPr>
        <p:blipFill>
          <a:blip r:embed="rId5"/>
          <a:stretch>
            <a:fillRect/>
          </a:stretch>
        </p:blipFill>
        <p:spPr>
          <a:xfrm>
            <a:off x="390659" y="3231535"/>
            <a:ext cx="6756338" cy="355252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dirty="0"/>
          </a:p>
        </p:txBody>
      </p:sp>
      <p:sp>
        <p:nvSpPr>
          <p:cNvPr id="4" name="Text 1"/>
          <p:cNvSpPr/>
          <p:nvPr/>
        </p:nvSpPr>
        <p:spPr>
          <a:xfrm>
            <a:off x="1044151" y="1373505"/>
            <a:ext cx="9231987" cy="1583294"/>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Hybrid Powertrain Technology</a:t>
            </a:r>
            <a:endParaRPr lang="en-US" sz="4374" dirty="0"/>
          </a:p>
        </p:txBody>
      </p:sp>
      <p:sp>
        <p:nvSpPr>
          <p:cNvPr id="6" name="Text 3"/>
          <p:cNvSpPr/>
          <p:nvPr/>
        </p:nvSpPr>
        <p:spPr>
          <a:xfrm>
            <a:off x="2220278" y="3831669"/>
            <a:ext cx="135374" cy="416481"/>
          </a:xfrm>
          <a:prstGeom prst="rect">
            <a:avLst/>
          </a:prstGeom>
          <a:noFill/>
          <a:ln/>
        </p:spPr>
        <p:txBody>
          <a:bodyPr wrap="none" rtlCol="0" anchor="t"/>
          <a:lstStyle/>
          <a:p>
            <a:pPr marL="0" indent="0" algn="ctr">
              <a:lnSpc>
                <a:spcPts val="3281"/>
              </a:lnSpc>
              <a:buNone/>
            </a:pPr>
            <a:endParaRPr lang="en-US" sz="2624" dirty="0"/>
          </a:p>
        </p:txBody>
      </p:sp>
      <p:sp>
        <p:nvSpPr>
          <p:cNvPr id="7" name="Text 4"/>
          <p:cNvSpPr/>
          <p:nvPr/>
        </p:nvSpPr>
        <p:spPr>
          <a:xfrm>
            <a:off x="852904" y="2578184"/>
            <a:ext cx="4919246" cy="1174789"/>
          </a:xfrm>
          <a:prstGeom prst="rect">
            <a:avLst/>
          </a:prstGeom>
          <a:noFill/>
          <a:ln/>
        </p:spPr>
        <p:txBody>
          <a:bodyPr wrap="square" rtlCol="0" anchor="t"/>
          <a:lstStyle/>
          <a:p>
            <a:pPr marL="0" indent="0">
              <a:lnSpc>
                <a:spcPts val="2734"/>
              </a:lnSpc>
              <a:buNone/>
            </a:pPr>
            <a:r>
              <a:rPr lang="en-US" sz="2800" b="1" dirty="0">
                <a:solidFill>
                  <a:srgbClr val="272525"/>
                </a:solidFill>
                <a:latin typeface="p22-mackinac-pro" pitchFamily="34" charset="0"/>
                <a:ea typeface="p22-mackinac-pro" pitchFamily="34" charset="-122"/>
                <a:cs typeface="p22-mackinac-pro" pitchFamily="34" charset="-120"/>
              </a:rPr>
              <a:t>Combines IC Engine &amp; Electric Motors</a:t>
            </a:r>
            <a:endParaRPr lang="en-US" sz="2800" dirty="0"/>
          </a:p>
        </p:txBody>
      </p:sp>
      <p:sp>
        <p:nvSpPr>
          <p:cNvPr id="8" name="Text 5"/>
          <p:cNvSpPr/>
          <p:nvPr/>
        </p:nvSpPr>
        <p:spPr>
          <a:xfrm>
            <a:off x="852904" y="3360485"/>
            <a:ext cx="4053267" cy="1782604"/>
          </a:xfrm>
          <a:prstGeom prst="rect">
            <a:avLst/>
          </a:prstGeom>
          <a:noFill/>
          <a:ln/>
        </p:spPr>
        <p:txBody>
          <a:bodyPr wrap="square" rtlCol="0" anchor="t"/>
          <a:lstStyle/>
          <a:p>
            <a:pPr marL="0" indent="0">
              <a:lnSpc>
                <a:spcPts val="2799"/>
              </a:lnSpc>
              <a:buNone/>
            </a:pPr>
            <a:r>
              <a:rPr lang="en-US" sz="2800" dirty="0">
                <a:solidFill>
                  <a:srgbClr val="272525"/>
                </a:solidFill>
                <a:latin typeface="Eudoxus Sans" pitchFamily="34" charset="0"/>
                <a:ea typeface="Eudoxus Sans" pitchFamily="34" charset="-122"/>
                <a:cs typeface="Eudoxus Sans" pitchFamily="34" charset="-120"/>
              </a:rPr>
              <a:t>Utilizes the advantages of both power sources.</a:t>
            </a:r>
            <a:endParaRPr lang="en-US" sz="2800" dirty="0"/>
          </a:p>
        </p:txBody>
      </p:sp>
      <p:sp>
        <p:nvSpPr>
          <p:cNvPr id="11" name="Text 8"/>
          <p:cNvSpPr/>
          <p:nvPr/>
        </p:nvSpPr>
        <p:spPr>
          <a:xfrm>
            <a:off x="711844" y="4600696"/>
            <a:ext cx="5288906" cy="542393"/>
          </a:xfrm>
          <a:prstGeom prst="rect">
            <a:avLst/>
          </a:prstGeom>
          <a:noFill/>
          <a:ln/>
        </p:spPr>
        <p:txBody>
          <a:bodyPr wrap="square" rtlCol="0" anchor="t"/>
          <a:lstStyle/>
          <a:p>
            <a:pPr marL="0" indent="0">
              <a:lnSpc>
                <a:spcPts val="2734"/>
              </a:lnSpc>
              <a:buNone/>
            </a:pPr>
            <a:r>
              <a:rPr lang="en-US" sz="2800" b="1" dirty="0">
                <a:solidFill>
                  <a:srgbClr val="272525"/>
                </a:solidFill>
                <a:latin typeface="p22-mackinac-pro" pitchFamily="34" charset="0"/>
                <a:ea typeface="p22-mackinac-pro" pitchFamily="34" charset="-122"/>
                <a:cs typeface="p22-mackinac-pro" pitchFamily="34" charset="-120"/>
              </a:rPr>
              <a:t>Efficient Energy Conversion</a:t>
            </a:r>
            <a:endParaRPr lang="en-US" sz="2800" dirty="0"/>
          </a:p>
        </p:txBody>
      </p:sp>
      <p:sp>
        <p:nvSpPr>
          <p:cNvPr id="12" name="Text 9"/>
          <p:cNvSpPr/>
          <p:nvPr/>
        </p:nvSpPr>
        <p:spPr>
          <a:xfrm>
            <a:off x="805439" y="5095873"/>
            <a:ext cx="3650105" cy="829517"/>
          </a:xfrm>
          <a:prstGeom prst="rect">
            <a:avLst/>
          </a:prstGeom>
          <a:noFill/>
          <a:ln/>
        </p:spPr>
        <p:txBody>
          <a:bodyPr wrap="square" rtlCol="0" anchor="t"/>
          <a:lstStyle/>
          <a:p>
            <a:pPr marL="0" indent="0">
              <a:lnSpc>
                <a:spcPts val="2799"/>
              </a:lnSpc>
              <a:buNone/>
            </a:pPr>
            <a:r>
              <a:rPr lang="en-US" sz="2800" dirty="0">
                <a:solidFill>
                  <a:srgbClr val="272525"/>
                </a:solidFill>
                <a:latin typeface="Eudoxus Sans" pitchFamily="34" charset="0"/>
                <a:ea typeface="Eudoxus Sans" pitchFamily="34" charset="-122"/>
                <a:cs typeface="Eudoxus Sans" pitchFamily="34" charset="-120"/>
              </a:rPr>
              <a:t>Maximizes fuel economy and reduces emissions.</a:t>
            </a:r>
            <a:endParaRPr lang="en-US" sz="2800" dirty="0"/>
          </a:p>
        </p:txBody>
      </p:sp>
      <p:sp>
        <p:nvSpPr>
          <p:cNvPr id="14" name="Text 11"/>
          <p:cNvSpPr/>
          <p:nvPr/>
        </p:nvSpPr>
        <p:spPr>
          <a:xfrm>
            <a:off x="9372600" y="3831669"/>
            <a:ext cx="199668" cy="416481"/>
          </a:xfrm>
          <a:prstGeom prst="rect">
            <a:avLst/>
          </a:prstGeom>
          <a:noFill/>
          <a:ln/>
        </p:spPr>
        <p:txBody>
          <a:bodyPr wrap="none" rtlCol="0" anchor="t"/>
          <a:lstStyle/>
          <a:p>
            <a:pPr marL="0" indent="0" algn="ctr">
              <a:lnSpc>
                <a:spcPts val="3281"/>
              </a:lnSpc>
              <a:buNone/>
            </a:pPr>
            <a:endParaRPr lang="en-US" sz="2624" dirty="0"/>
          </a:p>
        </p:txBody>
      </p:sp>
      <p:sp>
        <p:nvSpPr>
          <p:cNvPr id="15" name="Text 12"/>
          <p:cNvSpPr/>
          <p:nvPr/>
        </p:nvSpPr>
        <p:spPr>
          <a:xfrm>
            <a:off x="711844" y="6413989"/>
            <a:ext cx="3837296" cy="694373"/>
          </a:xfrm>
          <a:prstGeom prst="rect">
            <a:avLst/>
          </a:prstGeom>
          <a:noFill/>
          <a:ln/>
        </p:spPr>
        <p:txBody>
          <a:bodyPr wrap="square" rtlCol="0" anchor="t"/>
          <a:lstStyle/>
          <a:p>
            <a:pPr marL="0" indent="0">
              <a:lnSpc>
                <a:spcPts val="2734"/>
              </a:lnSpc>
              <a:buNone/>
            </a:pPr>
            <a:r>
              <a:rPr lang="en-US" sz="2800" b="1" dirty="0">
                <a:solidFill>
                  <a:srgbClr val="272525"/>
                </a:solidFill>
                <a:latin typeface="p22-mackinac-pro" pitchFamily="34" charset="0"/>
                <a:ea typeface="p22-mackinac-pro" pitchFamily="34" charset="-122"/>
                <a:cs typeface="p22-mackinac-pro" pitchFamily="34" charset="-120"/>
              </a:rPr>
              <a:t>Regenerative Braking</a:t>
            </a:r>
            <a:endParaRPr lang="en-US" sz="2800" dirty="0"/>
          </a:p>
        </p:txBody>
      </p:sp>
      <p:sp>
        <p:nvSpPr>
          <p:cNvPr id="16" name="Text 13"/>
          <p:cNvSpPr/>
          <p:nvPr/>
        </p:nvSpPr>
        <p:spPr>
          <a:xfrm>
            <a:off x="852904" y="6752960"/>
            <a:ext cx="4557384" cy="710803"/>
          </a:xfrm>
          <a:prstGeom prst="rect">
            <a:avLst/>
          </a:prstGeom>
          <a:noFill/>
          <a:ln/>
        </p:spPr>
        <p:txBody>
          <a:bodyPr wrap="square" rtlCol="0" anchor="t"/>
          <a:lstStyle/>
          <a:p>
            <a:pPr marL="0" indent="0">
              <a:lnSpc>
                <a:spcPts val="2799"/>
              </a:lnSpc>
              <a:buNone/>
            </a:pPr>
            <a:r>
              <a:rPr lang="en-US" sz="2800" dirty="0">
                <a:solidFill>
                  <a:srgbClr val="272525"/>
                </a:solidFill>
                <a:latin typeface="Eudoxus Sans" pitchFamily="34" charset="0"/>
                <a:ea typeface="Eudoxus Sans" pitchFamily="34" charset="-122"/>
                <a:cs typeface="Eudoxus Sans" pitchFamily="34" charset="-120"/>
              </a:rPr>
              <a:t>Captures kinetic energy to recharge the battery.</a:t>
            </a:r>
            <a:endParaRPr lang="en-US" sz="2800" dirty="0"/>
          </a:p>
        </p:txBody>
      </p:sp>
      <p:pic>
        <p:nvPicPr>
          <p:cNvPr id="19" name="Picture 18" descr="Diagram of a car parts diagram&#10;&#10;Description automatically generated">
            <a:extLst>
              <a:ext uri="{FF2B5EF4-FFF2-40B4-BE49-F238E27FC236}">
                <a16:creationId xmlns:a16="http://schemas.microsoft.com/office/drawing/2014/main" id="{972F4CB2-C48D-C529-6891-6FD6AD56F14E}"/>
              </a:ext>
            </a:extLst>
          </p:cNvPr>
          <p:cNvPicPr>
            <a:picLocks noChangeAspect="1"/>
          </p:cNvPicPr>
          <p:nvPr/>
        </p:nvPicPr>
        <p:blipFill>
          <a:blip r:embed="rId4"/>
          <a:stretch>
            <a:fillRect/>
          </a:stretch>
        </p:blipFill>
        <p:spPr>
          <a:xfrm>
            <a:off x="6451377" y="2578184"/>
            <a:ext cx="7580279" cy="443472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577"/>
          </a:xfrm>
          <a:prstGeom prst="rect">
            <a:avLst/>
          </a:prstGeom>
          <a:solidFill>
            <a:srgbClr val="FFFFFF">
              <a:alpha val="75000"/>
            </a:srgbClr>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32577"/>
          </a:xfrm>
          <a:prstGeom prst="rect">
            <a:avLst/>
          </a:prstGeom>
        </p:spPr>
      </p:pic>
      <p:sp>
        <p:nvSpPr>
          <p:cNvPr id="5" name="Text 1"/>
          <p:cNvSpPr/>
          <p:nvPr/>
        </p:nvSpPr>
        <p:spPr>
          <a:xfrm>
            <a:off x="795576" y="583406"/>
            <a:ext cx="7552849" cy="1591151"/>
          </a:xfrm>
          <a:prstGeom prst="rect">
            <a:avLst/>
          </a:prstGeom>
          <a:noFill/>
          <a:ln/>
        </p:spPr>
        <p:txBody>
          <a:bodyPr wrap="square" rtlCol="0" anchor="t"/>
          <a:lstStyle/>
          <a:p>
            <a:pPr marL="0" indent="0">
              <a:lnSpc>
                <a:spcPts val="6265"/>
              </a:lnSpc>
              <a:buNone/>
            </a:pPr>
            <a:r>
              <a:rPr lang="en-US" sz="5012" b="1" dirty="0">
                <a:solidFill>
                  <a:srgbClr val="000000"/>
                </a:solidFill>
                <a:latin typeface="p22-mackinac-pro" pitchFamily="34" charset="0"/>
                <a:ea typeface="p22-mackinac-pro" pitchFamily="34" charset="-122"/>
                <a:cs typeface="p22-mackinac-pro" pitchFamily="34" charset="-120"/>
              </a:rPr>
              <a:t>Electric Motor Requirements for EV's</a:t>
            </a:r>
            <a:endParaRPr lang="en-US" sz="5012" dirty="0"/>
          </a:p>
        </p:txBody>
      </p:sp>
      <p:sp>
        <p:nvSpPr>
          <p:cNvPr id="6" name="Shape 2"/>
          <p:cNvSpPr/>
          <p:nvPr/>
        </p:nvSpPr>
        <p:spPr>
          <a:xfrm>
            <a:off x="795576" y="2492812"/>
            <a:ext cx="7552849" cy="1577340"/>
          </a:xfrm>
          <a:prstGeom prst="roundRect">
            <a:avLst>
              <a:gd name="adj" fmla="val 6053"/>
            </a:avLst>
          </a:prstGeom>
          <a:solidFill>
            <a:srgbClr val="CCEEFF"/>
          </a:solidFill>
          <a:ln w="7620">
            <a:solidFill>
              <a:srgbClr val="B2D4E5"/>
            </a:solidFill>
            <a:prstDash val="solid"/>
          </a:ln>
        </p:spPr>
        <p:txBody>
          <a:bodyPr/>
          <a:lstStyle/>
          <a:p>
            <a:endParaRPr lang="en-IN"/>
          </a:p>
        </p:txBody>
      </p:sp>
      <p:sp>
        <p:nvSpPr>
          <p:cNvPr id="7" name="Text 3"/>
          <p:cNvSpPr/>
          <p:nvPr/>
        </p:nvSpPr>
        <p:spPr>
          <a:xfrm>
            <a:off x="1015365" y="2712601"/>
            <a:ext cx="2121694" cy="331589"/>
          </a:xfrm>
          <a:prstGeom prst="rect">
            <a:avLst/>
          </a:prstGeom>
          <a:noFill/>
          <a:ln/>
        </p:spPr>
        <p:txBody>
          <a:bodyPr wrap="none" rtlCol="0" anchor="t"/>
          <a:lstStyle/>
          <a:p>
            <a:pPr marL="0" indent="0">
              <a:lnSpc>
                <a:spcPts val="2610"/>
              </a:lnSpc>
              <a:buNone/>
            </a:pPr>
            <a:r>
              <a:rPr lang="en-US" sz="2088" b="1" dirty="0">
                <a:solidFill>
                  <a:srgbClr val="272525"/>
                </a:solidFill>
                <a:latin typeface="p22-mackinac-pro" pitchFamily="34" charset="0"/>
                <a:ea typeface="p22-mackinac-pro" pitchFamily="34" charset="-122"/>
                <a:cs typeface="p22-mackinac-pro" pitchFamily="34" charset="-120"/>
              </a:rPr>
              <a:t>High Torque</a:t>
            </a:r>
            <a:endParaRPr lang="en-US" sz="2088" dirty="0"/>
          </a:p>
        </p:txBody>
      </p:sp>
      <p:sp>
        <p:nvSpPr>
          <p:cNvPr id="8" name="Text 4"/>
          <p:cNvSpPr/>
          <p:nvPr/>
        </p:nvSpPr>
        <p:spPr>
          <a:xfrm>
            <a:off x="1015365" y="3171468"/>
            <a:ext cx="7113270" cy="678894"/>
          </a:xfrm>
          <a:prstGeom prst="rect">
            <a:avLst/>
          </a:prstGeom>
          <a:noFill/>
          <a:ln/>
        </p:spPr>
        <p:txBody>
          <a:bodyPr wrap="square" rtlCol="0" anchor="t"/>
          <a:lstStyle/>
          <a:p>
            <a:pPr marL="0" indent="0">
              <a:lnSpc>
                <a:spcPts val="2673"/>
              </a:lnSpc>
              <a:buNone/>
            </a:pPr>
            <a:r>
              <a:rPr lang="en-US" sz="1671" dirty="0">
                <a:solidFill>
                  <a:srgbClr val="272525"/>
                </a:solidFill>
                <a:latin typeface="Eudoxus Sans" pitchFamily="34" charset="0"/>
                <a:ea typeface="Eudoxus Sans" pitchFamily="34" charset="-122"/>
                <a:cs typeface="Eudoxus Sans" pitchFamily="34" charset="-120"/>
              </a:rPr>
              <a:t>Electric motors for EV's need to deliver high torque to ensure quick acceleration and efficient performance.</a:t>
            </a:r>
            <a:endParaRPr lang="en-US" sz="1671" dirty="0"/>
          </a:p>
        </p:txBody>
      </p:sp>
      <p:sp>
        <p:nvSpPr>
          <p:cNvPr id="9" name="Shape 5"/>
          <p:cNvSpPr/>
          <p:nvPr/>
        </p:nvSpPr>
        <p:spPr>
          <a:xfrm>
            <a:off x="795576" y="4282321"/>
            <a:ext cx="7552849" cy="1577340"/>
          </a:xfrm>
          <a:prstGeom prst="roundRect">
            <a:avLst>
              <a:gd name="adj" fmla="val 6053"/>
            </a:avLst>
          </a:prstGeom>
          <a:solidFill>
            <a:srgbClr val="CCEEFF"/>
          </a:solidFill>
          <a:ln w="7620">
            <a:solidFill>
              <a:srgbClr val="B2D4E5"/>
            </a:solidFill>
            <a:prstDash val="solid"/>
          </a:ln>
        </p:spPr>
        <p:txBody>
          <a:bodyPr/>
          <a:lstStyle/>
          <a:p>
            <a:endParaRPr lang="en-IN"/>
          </a:p>
        </p:txBody>
      </p:sp>
      <p:sp>
        <p:nvSpPr>
          <p:cNvPr id="10" name="Text 6"/>
          <p:cNvSpPr/>
          <p:nvPr/>
        </p:nvSpPr>
        <p:spPr>
          <a:xfrm>
            <a:off x="1015365" y="4502110"/>
            <a:ext cx="2121694" cy="331589"/>
          </a:xfrm>
          <a:prstGeom prst="rect">
            <a:avLst/>
          </a:prstGeom>
          <a:noFill/>
          <a:ln/>
        </p:spPr>
        <p:txBody>
          <a:bodyPr wrap="none" rtlCol="0" anchor="t"/>
          <a:lstStyle/>
          <a:p>
            <a:pPr marL="0" indent="0">
              <a:lnSpc>
                <a:spcPts val="2610"/>
              </a:lnSpc>
              <a:buNone/>
            </a:pPr>
            <a:r>
              <a:rPr lang="en-US" sz="2088" b="1" dirty="0">
                <a:solidFill>
                  <a:srgbClr val="272525"/>
                </a:solidFill>
                <a:latin typeface="p22-mackinac-pro" pitchFamily="34" charset="0"/>
                <a:ea typeface="p22-mackinac-pro" pitchFamily="34" charset="-122"/>
                <a:cs typeface="p22-mackinac-pro" pitchFamily="34" charset="-120"/>
              </a:rPr>
              <a:t>Power Density</a:t>
            </a:r>
            <a:endParaRPr lang="en-US" sz="2088" dirty="0"/>
          </a:p>
        </p:txBody>
      </p:sp>
      <p:sp>
        <p:nvSpPr>
          <p:cNvPr id="11" name="Text 7"/>
          <p:cNvSpPr/>
          <p:nvPr/>
        </p:nvSpPr>
        <p:spPr>
          <a:xfrm>
            <a:off x="1015365" y="4960977"/>
            <a:ext cx="7113270" cy="678894"/>
          </a:xfrm>
          <a:prstGeom prst="rect">
            <a:avLst/>
          </a:prstGeom>
          <a:noFill/>
          <a:ln/>
        </p:spPr>
        <p:txBody>
          <a:bodyPr wrap="square" rtlCol="0" anchor="t"/>
          <a:lstStyle/>
          <a:p>
            <a:pPr marL="0" indent="0">
              <a:lnSpc>
                <a:spcPts val="2673"/>
              </a:lnSpc>
              <a:buNone/>
            </a:pPr>
            <a:r>
              <a:rPr lang="en-US" sz="1671" dirty="0">
                <a:solidFill>
                  <a:srgbClr val="272525"/>
                </a:solidFill>
                <a:latin typeface="Eudoxus Sans" pitchFamily="34" charset="0"/>
                <a:ea typeface="Eudoxus Sans" pitchFamily="34" charset="-122"/>
                <a:cs typeface="Eudoxus Sans" pitchFamily="34" charset="-120"/>
              </a:rPr>
              <a:t>The electric motor should have a high-power density, allowing it to provide more power in a compact size.</a:t>
            </a:r>
            <a:endParaRPr lang="en-US" sz="1671" dirty="0"/>
          </a:p>
        </p:txBody>
      </p:sp>
      <p:sp>
        <p:nvSpPr>
          <p:cNvPr id="12" name="Shape 8"/>
          <p:cNvSpPr/>
          <p:nvPr/>
        </p:nvSpPr>
        <p:spPr>
          <a:xfrm>
            <a:off x="795576" y="6071830"/>
            <a:ext cx="7552849" cy="1577340"/>
          </a:xfrm>
          <a:prstGeom prst="roundRect">
            <a:avLst>
              <a:gd name="adj" fmla="val 6053"/>
            </a:avLst>
          </a:prstGeom>
          <a:solidFill>
            <a:srgbClr val="CCEEFF"/>
          </a:solidFill>
          <a:ln w="7620">
            <a:solidFill>
              <a:srgbClr val="B2D4E5"/>
            </a:solidFill>
            <a:prstDash val="solid"/>
          </a:ln>
        </p:spPr>
        <p:txBody>
          <a:bodyPr/>
          <a:lstStyle/>
          <a:p>
            <a:endParaRPr lang="en-IN"/>
          </a:p>
        </p:txBody>
      </p:sp>
      <p:sp>
        <p:nvSpPr>
          <p:cNvPr id="13" name="Text 9"/>
          <p:cNvSpPr/>
          <p:nvPr/>
        </p:nvSpPr>
        <p:spPr>
          <a:xfrm>
            <a:off x="1015365" y="6291620"/>
            <a:ext cx="2121694" cy="331589"/>
          </a:xfrm>
          <a:prstGeom prst="rect">
            <a:avLst/>
          </a:prstGeom>
          <a:noFill/>
          <a:ln/>
        </p:spPr>
        <p:txBody>
          <a:bodyPr wrap="none" rtlCol="0" anchor="t"/>
          <a:lstStyle/>
          <a:p>
            <a:pPr marL="0" indent="0">
              <a:lnSpc>
                <a:spcPts val="2610"/>
              </a:lnSpc>
              <a:buNone/>
            </a:pPr>
            <a:r>
              <a:rPr lang="en-US" sz="2088" b="1" dirty="0">
                <a:solidFill>
                  <a:srgbClr val="272525"/>
                </a:solidFill>
                <a:latin typeface="p22-mackinac-pro" pitchFamily="34" charset="0"/>
                <a:ea typeface="p22-mackinac-pro" pitchFamily="34" charset="-122"/>
                <a:cs typeface="p22-mackinac-pro" pitchFamily="34" charset="-120"/>
              </a:rPr>
              <a:t>Efficiency</a:t>
            </a:r>
            <a:endParaRPr lang="en-US" sz="2088" dirty="0"/>
          </a:p>
        </p:txBody>
      </p:sp>
      <p:sp>
        <p:nvSpPr>
          <p:cNvPr id="14" name="Text 10"/>
          <p:cNvSpPr/>
          <p:nvPr/>
        </p:nvSpPr>
        <p:spPr>
          <a:xfrm>
            <a:off x="1015365" y="6750487"/>
            <a:ext cx="7113270" cy="678894"/>
          </a:xfrm>
          <a:prstGeom prst="rect">
            <a:avLst/>
          </a:prstGeom>
          <a:noFill/>
          <a:ln/>
        </p:spPr>
        <p:txBody>
          <a:bodyPr wrap="square" rtlCol="0" anchor="t"/>
          <a:lstStyle/>
          <a:p>
            <a:pPr marL="0" indent="0">
              <a:lnSpc>
                <a:spcPts val="2673"/>
              </a:lnSpc>
              <a:buNone/>
            </a:pPr>
            <a:r>
              <a:rPr lang="en-US" sz="1671" dirty="0">
                <a:solidFill>
                  <a:srgbClr val="272525"/>
                </a:solidFill>
                <a:latin typeface="Eudoxus Sans" pitchFamily="34" charset="0"/>
                <a:ea typeface="Eudoxus Sans" pitchFamily="34" charset="-122"/>
                <a:cs typeface="Eudoxus Sans" pitchFamily="34" charset="-120"/>
              </a:rPr>
              <a:t>An efficient electric motor helps maximize the range of the EV and reduces energy consumption.</a:t>
            </a:r>
            <a:endParaRPr lang="en-US" sz="167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460652" y="338257"/>
            <a:ext cx="13506807" cy="1170503"/>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Applications of Induction and Switched Reluctance Motor</a:t>
            </a:r>
            <a:endParaRPr lang="en-US" sz="4374" dirty="0"/>
          </a:p>
        </p:txBody>
      </p:sp>
      <p:sp>
        <p:nvSpPr>
          <p:cNvPr id="6" name="Text 3"/>
          <p:cNvSpPr/>
          <p:nvPr/>
        </p:nvSpPr>
        <p:spPr>
          <a:xfrm>
            <a:off x="985003" y="1875980"/>
            <a:ext cx="2367320" cy="347186"/>
          </a:xfrm>
          <a:prstGeom prst="rect">
            <a:avLst/>
          </a:prstGeom>
          <a:noFill/>
          <a:ln/>
        </p:spPr>
        <p:txBody>
          <a:bodyPr wrap="none" rtlCol="0" anchor="t"/>
          <a:lstStyle/>
          <a:p>
            <a:pPr marL="0" indent="0">
              <a:lnSpc>
                <a:spcPts val="2734"/>
              </a:lnSpc>
              <a:buNone/>
            </a:pPr>
            <a:r>
              <a:rPr lang="en-US" sz="2800" b="1" dirty="0">
                <a:solidFill>
                  <a:srgbClr val="272525"/>
                </a:solidFill>
                <a:latin typeface="p22-mackinac-pro" pitchFamily="34" charset="0"/>
                <a:ea typeface="p22-mackinac-pro" pitchFamily="34" charset="-122"/>
                <a:cs typeface="p22-mackinac-pro" pitchFamily="34" charset="-120"/>
              </a:rPr>
              <a:t>Induction Motors</a:t>
            </a:r>
            <a:endParaRPr lang="en-US" sz="2800" dirty="0"/>
          </a:p>
        </p:txBody>
      </p:sp>
      <p:sp>
        <p:nvSpPr>
          <p:cNvPr id="7" name="Text 4"/>
          <p:cNvSpPr/>
          <p:nvPr/>
        </p:nvSpPr>
        <p:spPr>
          <a:xfrm>
            <a:off x="999053" y="2383783"/>
            <a:ext cx="5310307" cy="828642"/>
          </a:xfrm>
          <a:prstGeom prst="rect">
            <a:avLst/>
          </a:prstGeom>
          <a:noFill/>
          <a:ln/>
        </p:spPr>
        <p:txBody>
          <a:bodyPr wrap="square" rtlCol="0" anchor="t"/>
          <a:lstStyle/>
          <a:p>
            <a:pPr marL="0" indent="0">
              <a:lnSpc>
                <a:spcPts val="2799"/>
              </a:lnSpc>
              <a:buNone/>
            </a:pPr>
            <a:r>
              <a:rPr lang="en-IN" sz="2000" b="0" i="0" dirty="0">
                <a:solidFill>
                  <a:srgbClr val="0D0D0D"/>
                </a:solidFill>
                <a:effectLst/>
                <a:latin typeface="Söhne"/>
              </a:rPr>
              <a:t>Induction motors are widely used in various industrial and commercial applications, including pumps, compressors, fans, conveyors, and machine tools. They are suitable for both constant and variable speed applications.</a:t>
            </a:r>
            <a:endParaRPr lang="en-US" sz="2000" dirty="0"/>
          </a:p>
        </p:txBody>
      </p:sp>
      <p:sp>
        <p:nvSpPr>
          <p:cNvPr id="9" name="Text 6"/>
          <p:cNvSpPr/>
          <p:nvPr/>
        </p:nvSpPr>
        <p:spPr>
          <a:xfrm>
            <a:off x="985003" y="4916091"/>
            <a:ext cx="3884414" cy="347186"/>
          </a:xfrm>
          <a:prstGeom prst="rect">
            <a:avLst/>
          </a:prstGeom>
          <a:noFill/>
          <a:ln/>
        </p:spPr>
        <p:txBody>
          <a:bodyPr wrap="none" rtlCol="0" anchor="t"/>
          <a:lstStyle/>
          <a:p>
            <a:pPr marL="0" indent="0">
              <a:lnSpc>
                <a:spcPts val="2734"/>
              </a:lnSpc>
              <a:buNone/>
            </a:pPr>
            <a:r>
              <a:rPr lang="en-US" sz="2800" b="1" dirty="0">
                <a:solidFill>
                  <a:srgbClr val="272525"/>
                </a:solidFill>
                <a:latin typeface="p22-mackinac-pro" pitchFamily="34" charset="0"/>
                <a:ea typeface="p22-mackinac-pro" pitchFamily="34" charset="-122"/>
                <a:cs typeface="p22-mackinac-pro" pitchFamily="34" charset="-120"/>
              </a:rPr>
              <a:t>Switched Reluctance Motors</a:t>
            </a:r>
            <a:endParaRPr lang="en-US" sz="2800" dirty="0"/>
          </a:p>
        </p:txBody>
      </p:sp>
      <p:sp>
        <p:nvSpPr>
          <p:cNvPr id="10" name="Text 7"/>
          <p:cNvSpPr/>
          <p:nvPr/>
        </p:nvSpPr>
        <p:spPr>
          <a:xfrm>
            <a:off x="999053" y="5271492"/>
            <a:ext cx="5310307" cy="710803"/>
          </a:xfrm>
          <a:prstGeom prst="rect">
            <a:avLst/>
          </a:prstGeom>
          <a:noFill/>
          <a:ln/>
        </p:spPr>
        <p:txBody>
          <a:bodyPr wrap="square" rtlCol="0" anchor="t"/>
          <a:lstStyle/>
          <a:p>
            <a:pPr marL="0" indent="0">
              <a:lnSpc>
                <a:spcPts val="2799"/>
              </a:lnSpc>
              <a:buNone/>
            </a:pPr>
            <a:r>
              <a:rPr lang="en-IN" sz="2000" b="0" i="0" dirty="0">
                <a:solidFill>
                  <a:srgbClr val="0D0D0D"/>
                </a:solidFill>
                <a:effectLst/>
                <a:latin typeface="Söhne"/>
              </a:rPr>
              <a:t>Switched reluctance motors find applications in various industries, including automotive, industrial automation, aerospace, and renewable energy. They are often used in applications requiring high torque at low speeds, such as pumps, fans, compressors, and electric vehicles.</a:t>
            </a:r>
            <a:endParaRPr lang="en-US" sz="2000" dirty="0"/>
          </a:p>
        </p:txBody>
      </p:sp>
      <p:pic>
        <p:nvPicPr>
          <p:cNvPr id="13" name="Picture 12" descr="Diagram of a circular object with text&#10;&#10;Description automatically generated">
            <a:extLst>
              <a:ext uri="{FF2B5EF4-FFF2-40B4-BE49-F238E27FC236}">
                <a16:creationId xmlns:a16="http://schemas.microsoft.com/office/drawing/2014/main" id="{05467EFA-BDCF-33B2-E376-91880A82822E}"/>
              </a:ext>
            </a:extLst>
          </p:cNvPr>
          <p:cNvPicPr>
            <a:picLocks noChangeAspect="1"/>
          </p:cNvPicPr>
          <p:nvPr/>
        </p:nvPicPr>
        <p:blipFill>
          <a:blip r:embed="rId4"/>
          <a:stretch>
            <a:fillRect/>
          </a:stretch>
        </p:blipFill>
        <p:spPr>
          <a:xfrm>
            <a:off x="7646967" y="4794468"/>
            <a:ext cx="4387870" cy="3286667"/>
          </a:xfrm>
          <a:prstGeom prst="rect">
            <a:avLst/>
          </a:prstGeom>
        </p:spPr>
      </p:pic>
      <p:pic>
        <p:nvPicPr>
          <p:cNvPr id="15" name="Picture 14" descr="Diagram of a motor with its parts labeled&#10;&#10;Description automatically generated with medium confidence">
            <a:extLst>
              <a:ext uri="{FF2B5EF4-FFF2-40B4-BE49-F238E27FC236}">
                <a16:creationId xmlns:a16="http://schemas.microsoft.com/office/drawing/2014/main" id="{FF60FECF-99EB-E48B-FE0A-372F962D1E1A}"/>
              </a:ext>
            </a:extLst>
          </p:cNvPr>
          <p:cNvPicPr>
            <a:picLocks noChangeAspect="1"/>
          </p:cNvPicPr>
          <p:nvPr/>
        </p:nvPicPr>
        <p:blipFill>
          <a:blip r:embed="rId5"/>
          <a:stretch>
            <a:fillRect/>
          </a:stretch>
        </p:blipFill>
        <p:spPr>
          <a:xfrm>
            <a:off x="7646967" y="1282757"/>
            <a:ext cx="5166122" cy="330926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5955"/>
            <a:ext cx="14630400" cy="8229600"/>
          </a:xfrm>
          <a:prstGeom prst="rect">
            <a:avLst/>
          </a:prstGeom>
          <a:solidFill>
            <a:srgbClr val="FFFFFF">
              <a:alpha val="75000"/>
            </a:srgbClr>
          </a:solidFill>
          <a:ln/>
        </p:spPr>
        <p:txBody>
          <a:bodyPr/>
          <a:lstStyle/>
          <a:p>
            <a:endParaRPr lang="en-IN"/>
          </a:p>
        </p:txBody>
      </p:sp>
      <p:sp>
        <p:nvSpPr>
          <p:cNvPr id="5" name="Text 1"/>
          <p:cNvSpPr/>
          <p:nvPr/>
        </p:nvSpPr>
        <p:spPr>
          <a:xfrm>
            <a:off x="3873579" y="94535"/>
            <a:ext cx="93064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Thermal Management of EV Motors</a:t>
            </a:r>
            <a:endParaRPr lang="en-US" sz="4374" dirty="0"/>
          </a:p>
        </p:txBody>
      </p:sp>
      <p:sp>
        <p:nvSpPr>
          <p:cNvPr id="7" name="Text 3"/>
          <p:cNvSpPr/>
          <p:nvPr/>
        </p:nvSpPr>
        <p:spPr>
          <a:xfrm>
            <a:off x="4113014" y="1513640"/>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4"/>
          <p:cNvSpPr/>
          <p:nvPr/>
        </p:nvSpPr>
        <p:spPr>
          <a:xfrm>
            <a:off x="4507289" y="1582935"/>
            <a:ext cx="2263259"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Heat Dissipation</a:t>
            </a:r>
            <a:endParaRPr lang="en-US" sz="2187" dirty="0"/>
          </a:p>
        </p:txBody>
      </p:sp>
      <p:sp>
        <p:nvSpPr>
          <p:cNvPr id="9" name="Text 5"/>
          <p:cNvSpPr/>
          <p:nvPr/>
        </p:nvSpPr>
        <p:spPr>
          <a:xfrm>
            <a:off x="4490799" y="1975544"/>
            <a:ext cx="6802041" cy="1621572"/>
          </a:xfrm>
          <a:prstGeom prst="rect">
            <a:avLst/>
          </a:prstGeom>
          <a:noFill/>
          <a:ln/>
        </p:spPr>
        <p:txBody>
          <a:bodyPr wrap="square" rtlCol="0" anchor="t"/>
          <a:lstStyle/>
          <a:p>
            <a:pPr marL="0" indent="0">
              <a:lnSpc>
                <a:spcPts val="2799"/>
              </a:lnSpc>
              <a:buNone/>
            </a:pPr>
            <a:r>
              <a:rPr lang="en-IN" b="0" i="0" dirty="0">
                <a:solidFill>
                  <a:srgbClr val="0D0D0D"/>
                </a:solidFill>
                <a:effectLst/>
                <a:latin typeface="Söhne"/>
              </a:rPr>
              <a:t>Electric motors generate heat during operation due to electrical losses, mechanical friction, and magnetic losses. The amount of heat generated depends on factors such as motor design, operating conditions, load, and speed.</a:t>
            </a:r>
            <a:endParaRPr lang="en-US" dirty="0"/>
          </a:p>
        </p:txBody>
      </p:sp>
      <p:sp>
        <p:nvSpPr>
          <p:cNvPr id="11" name="Text 7"/>
          <p:cNvSpPr/>
          <p:nvPr/>
        </p:nvSpPr>
        <p:spPr>
          <a:xfrm>
            <a:off x="4083665" y="3569374"/>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2" name="Text 8"/>
          <p:cNvSpPr/>
          <p:nvPr/>
        </p:nvSpPr>
        <p:spPr>
          <a:xfrm>
            <a:off x="4507289" y="3604021"/>
            <a:ext cx="2239566"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Cooling Systems</a:t>
            </a:r>
            <a:endParaRPr lang="en-US" sz="2187" dirty="0"/>
          </a:p>
        </p:txBody>
      </p:sp>
      <p:sp>
        <p:nvSpPr>
          <p:cNvPr id="13" name="Text 9"/>
          <p:cNvSpPr/>
          <p:nvPr/>
        </p:nvSpPr>
        <p:spPr>
          <a:xfrm>
            <a:off x="4507289" y="3947634"/>
            <a:ext cx="7327821" cy="1388745"/>
          </a:xfrm>
          <a:prstGeom prst="rect">
            <a:avLst/>
          </a:prstGeom>
          <a:noFill/>
          <a:ln/>
        </p:spPr>
        <p:txBody>
          <a:bodyPr wrap="square" rtlCol="0" anchor="t"/>
          <a:lstStyle/>
          <a:p>
            <a:pPr marL="0" indent="0">
              <a:lnSpc>
                <a:spcPts val="2799"/>
              </a:lnSpc>
              <a:buNone/>
            </a:pPr>
            <a:r>
              <a:rPr lang="en-IN" b="0" i="0" dirty="0">
                <a:solidFill>
                  <a:srgbClr val="0D0D0D"/>
                </a:solidFill>
                <a:effectLst/>
                <a:latin typeface="Söhne"/>
              </a:rPr>
              <a:t>Various cooling systems are employed to dissipate heat from EV motors and maintain their temperature within safe operating limits</a:t>
            </a:r>
          </a:p>
          <a:p>
            <a:pPr marL="0" indent="0">
              <a:lnSpc>
                <a:spcPts val="2799"/>
              </a:lnSpc>
              <a:buNone/>
            </a:pPr>
            <a:r>
              <a:rPr lang="en-US" dirty="0"/>
              <a:t>Liquid Cooling</a:t>
            </a:r>
          </a:p>
          <a:p>
            <a:pPr marL="0" indent="0">
              <a:lnSpc>
                <a:spcPts val="2799"/>
              </a:lnSpc>
              <a:buNone/>
            </a:pPr>
            <a:r>
              <a:rPr lang="en-IN" i="0" dirty="0">
                <a:solidFill>
                  <a:srgbClr val="0D0D0D"/>
                </a:solidFill>
                <a:effectLst/>
                <a:latin typeface="Söhne"/>
              </a:rPr>
              <a:t>Air Cooling</a:t>
            </a:r>
          </a:p>
          <a:p>
            <a:pPr marL="0" indent="0">
              <a:lnSpc>
                <a:spcPts val="2799"/>
              </a:lnSpc>
              <a:buNone/>
            </a:pPr>
            <a:r>
              <a:rPr lang="en-IN" i="0" dirty="0">
                <a:solidFill>
                  <a:srgbClr val="0D0D0D"/>
                </a:solidFill>
                <a:effectLst/>
                <a:latin typeface="Söhne"/>
              </a:rPr>
              <a:t>Hybrid Cooling</a:t>
            </a:r>
          </a:p>
          <a:p>
            <a:pPr marL="0" indent="0">
              <a:lnSpc>
                <a:spcPts val="2799"/>
              </a:lnSpc>
              <a:buNone/>
            </a:pPr>
            <a:endParaRPr lang="en-US" dirty="0"/>
          </a:p>
          <a:p>
            <a:pPr marL="0" indent="0">
              <a:lnSpc>
                <a:spcPts val="2799"/>
              </a:lnSpc>
              <a:buNone/>
            </a:pPr>
            <a:r>
              <a:rPr lang="en-IN" b="0" i="0" dirty="0">
                <a:solidFill>
                  <a:srgbClr val="0D0D0D"/>
                </a:solidFill>
                <a:effectLst/>
                <a:latin typeface="Söhne"/>
              </a:rPr>
              <a:t>Thermal modelling and simulation tools are used to predict and analyse the thermal behaviour of EV motors under different operating conditions. Finite element analysis (FEA) and computational fluid dynamics (CFD) simulations help engineers evaluate temperature distributions, heat transfer rates, and thermal stresses within the motor components.</a:t>
            </a:r>
            <a:endParaRPr lang="en-US" dirty="0"/>
          </a:p>
        </p:txBody>
      </p:sp>
      <p:sp>
        <p:nvSpPr>
          <p:cNvPr id="15" name="Text 11"/>
          <p:cNvSpPr/>
          <p:nvPr/>
        </p:nvSpPr>
        <p:spPr>
          <a:xfrm>
            <a:off x="4186416" y="5717916"/>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6" name="Text 12"/>
          <p:cNvSpPr/>
          <p:nvPr/>
        </p:nvSpPr>
        <p:spPr>
          <a:xfrm>
            <a:off x="4490799" y="5752563"/>
            <a:ext cx="2604492"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Thermal Insulation</a:t>
            </a:r>
            <a:endParaRPr lang="en-US" sz="2187" dirty="0"/>
          </a:p>
        </p:txBody>
      </p:sp>
      <p:sp>
        <p:nvSpPr>
          <p:cNvPr id="17" name="Text 13"/>
          <p:cNvSpPr/>
          <p:nvPr/>
        </p:nvSpPr>
        <p:spPr>
          <a:xfrm>
            <a:off x="4595693" y="6134397"/>
            <a:ext cx="8584287" cy="355402"/>
          </a:xfrm>
          <a:prstGeom prst="rect">
            <a:avLst/>
          </a:prstGeom>
          <a:noFill/>
          <a:ln/>
        </p:spPr>
        <p:txBody>
          <a:bodyPr wrap="none" rtlCol="0" anchor="t"/>
          <a:lstStyle/>
          <a:p>
            <a:pPr marL="0" indent="0">
              <a:lnSpc>
                <a:spcPts val="2799"/>
              </a:lnSpc>
              <a:buNone/>
            </a:pPr>
            <a:endParaRPr lang="en-US" sz="1750" dirty="0"/>
          </a:p>
        </p:txBody>
      </p:sp>
      <p:pic>
        <p:nvPicPr>
          <p:cNvPr id="6" name="Picture 5">
            <a:extLst>
              <a:ext uri="{FF2B5EF4-FFF2-40B4-BE49-F238E27FC236}">
                <a16:creationId xmlns:a16="http://schemas.microsoft.com/office/drawing/2014/main" id="{7584A655-D159-7603-48F9-A1FF6898DA76}"/>
              </a:ext>
            </a:extLst>
          </p:cNvPr>
          <p:cNvPicPr>
            <a:picLocks noChangeAspect="1"/>
          </p:cNvPicPr>
          <p:nvPr/>
        </p:nvPicPr>
        <p:blipFill>
          <a:blip r:embed="rId4"/>
          <a:stretch>
            <a:fillRect/>
          </a:stretch>
        </p:blipFill>
        <p:spPr>
          <a:xfrm>
            <a:off x="14764" y="-39230"/>
            <a:ext cx="3810000" cy="82688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529232" y="281107"/>
            <a:ext cx="12455247"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Ev Electric Motor Controller and Inverter Layouts Looks</a:t>
            </a:r>
            <a:endParaRPr lang="en-US" sz="4374" dirty="0"/>
          </a:p>
        </p:txBody>
      </p:sp>
      <p:sp>
        <p:nvSpPr>
          <p:cNvPr id="6" name="Text 3"/>
          <p:cNvSpPr/>
          <p:nvPr/>
        </p:nvSpPr>
        <p:spPr>
          <a:xfrm>
            <a:off x="607873" y="1816896"/>
            <a:ext cx="2387084"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Controller Design</a:t>
            </a:r>
            <a:endParaRPr lang="en-US" sz="2187" dirty="0"/>
          </a:p>
        </p:txBody>
      </p:sp>
      <p:sp>
        <p:nvSpPr>
          <p:cNvPr id="7" name="Text 4"/>
          <p:cNvSpPr/>
          <p:nvPr/>
        </p:nvSpPr>
        <p:spPr>
          <a:xfrm>
            <a:off x="607873" y="2182418"/>
            <a:ext cx="6899077" cy="1660564"/>
          </a:xfrm>
          <a:prstGeom prst="rect">
            <a:avLst/>
          </a:prstGeom>
          <a:noFill/>
          <a:ln/>
        </p:spPr>
        <p:txBody>
          <a:bodyPr wrap="square" rtlCol="0" anchor="t"/>
          <a:lstStyle/>
          <a:p>
            <a:pPr marL="0" indent="0">
              <a:lnSpc>
                <a:spcPts val="2799"/>
              </a:lnSpc>
              <a:buNone/>
            </a:pPr>
            <a:r>
              <a:rPr lang="en-IN" b="0" i="0" dirty="0">
                <a:solidFill>
                  <a:srgbClr val="0D0D0D"/>
                </a:solidFill>
                <a:effectLst/>
                <a:latin typeface="Söhne"/>
              </a:rPr>
              <a:t>Develop and implement motor control algorithms to achieve desired performance objectives such as smooth acceleration, regenerative braking, torque vectoring, and energy efficiency. This may involve designing proportional-integral-derivative (PID) controllers, flux estimators, and current regulators tailored to the motor and inverter characteristics.</a:t>
            </a:r>
            <a:endParaRPr lang="en-US" dirty="0"/>
          </a:p>
        </p:txBody>
      </p:sp>
      <p:sp>
        <p:nvSpPr>
          <p:cNvPr id="9" name="Text 6"/>
          <p:cNvSpPr/>
          <p:nvPr/>
        </p:nvSpPr>
        <p:spPr>
          <a:xfrm>
            <a:off x="607873" y="4570574"/>
            <a:ext cx="2221944"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Inverter Layout</a:t>
            </a:r>
            <a:endParaRPr lang="en-US" sz="2187" dirty="0"/>
          </a:p>
        </p:txBody>
      </p:sp>
      <p:sp>
        <p:nvSpPr>
          <p:cNvPr id="10" name="Text 7"/>
          <p:cNvSpPr/>
          <p:nvPr/>
        </p:nvSpPr>
        <p:spPr>
          <a:xfrm>
            <a:off x="529232" y="4929903"/>
            <a:ext cx="6260188" cy="2259567"/>
          </a:xfrm>
          <a:prstGeom prst="rect">
            <a:avLst/>
          </a:prstGeom>
          <a:noFill/>
          <a:ln/>
        </p:spPr>
        <p:txBody>
          <a:bodyPr wrap="square" rtlCol="0" anchor="t"/>
          <a:lstStyle/>
          <a:p>
            <a:pPr marL="0" indent="0">
              <a:lnSpc>
                <a:spcPts val="2799"/>
              </a:lnSpc>
              <a:buNone/>
            </a:pPr>
            <a:br>
              <a:rPr lang="en-IN" dirty="0"/>
            </a:br>
            <a:r>
              <a:rPr lang="en-IN" b="0" i="0" dirty="0">
                <a:solidFill>
                  <a:srgbClr val="0D0D0D"/>
                </a:solidFill>
                <a:effectLst/>
                <a:latin typeface="Söhne"/>
              </a:rPr>
              <a:t>The layout of an inverter in an electric vehicle (EV) system involves the physical arrangement of components and interconnections necessary to convert DC power from the battery into AC power to drive the electric motor</a:t>
            </a:r>
            <a:endParaRPr lang="en-US" dirty="0"/>
          </a:p>
        </p:txBody>
      </p:sp>
      <p:pic>
        <p:nvPicPr>
          <p:cNvPr id="13" name="Picture 12">
            <a:extLst>
              <a:ext uri="{FF2B5EF4-FFF2-40B4-BE49-F238E27FC236}">
                <a16:creationId xmlns:a16="http://schemas.microsoft.com/office/drawing/2014/main" id="{0260F6BC-CF8B-51FC-66C1-069C6B64BBC6}"/>
              </a:ext>
            </a:extLst>
          </p:cNvPr>
          <p:cNvPicPr>
            <a:picLocks noChangeAspect="1"/>
          </p:cNvPicPr>
          <p:nvPr/>
        </p:nvPicPr>
        <p:blipFill>
          <a:blip r:embed="rId4"/>
          <a:stretch>
            <a:fillRect/>
          </a:stretch>
        </p:blipFill>
        <p:spPr>
          <a:xfrm>
            <a:off x="7451216" y="4355548"/>
            <a:ext cx="6398022" cy="3566751"/>
          </a:xfrm>
          <a:prstGeom prst="rect">
            <a:avLst/>
          </a:prstGeom>
        </p:spPr>
      </p:pic>
      <p:pic>
        <p:nvPicPr>
          <p:cNvPr id="15" name="Picture 14" descr="A diagram of a power converter">
            <a:extLst>
              <a:ext uri="{FF2B5EF4-FFF2-40B4-BE49-F238E27FC236}">
                <a16:creationId xmlns:a16="http://schemas.microsoft.com/office/drawing/2014/main" id="{1B4C5FC4-340C-C8C9-83A3-791513FF3E63}"/>
              </a:ext>
            </a:extLst>
          </p:cNvPr>
          <p:cNvPicPr>
            <a:picLocks noChangeAspect="1"/>
          </p:cNvPicPr>
          <p:nvPr/>
        </p:nvPicPr>
        <p:blipFill>
          <a:blip r:embed="rId5"/>
          <a:stretch>
            <a:fillRect/>
          </a:stretch>
        </p:blipFill>
        <p:spPr>
          <a:xfrm>
            <a:off x="7470100" y="1259569"/>
            <a:ext cx="6053616" cy="283969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529232" y="281107"/>
            <a:ext cx="12455247"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rPr>
              <a:t>Battery Technology for Electric Vehicle</a:t>
            </a:r>
            <a:endParaRPr lang="en-US" sz="4374" dirty="0"/>
          </a:p>
        </p:txBody>
      </p:sp>
      <p:sp>
        <p:nvSpPr>
          <p:cNvPr id="6" name="Text 3"/>
          <p:cNvSpPr/>
          <p:nvPr/>
        </p:nvSpPr>
        <p:spPr>
          <a:xfrm>
            <a:off x="607873" y="1816896"/>
            <a:ext cx="2387084" cy="347186"/>
          </a:xfrm>
          <a:prstGeom prst="rect">
            <a:avLst/>
          </a:prstGeom>
          <a:noFill/>
          <a:ln/>
        </p:spPr>
        <p:txBody>
          <a:bodyPr wrap="none" rtlCol="0" anchor="t"/>
          <a:lstStyle/>
          <a:p>
            <a:pPr marL="0" indent="0">
              <a:lnSpc>
                <a:spcPts val="2734"/>
              </a:lnSpc>
              <a:buNone/>
            </a:pPr>
            <a:endParaRPr lang="en-US" sz="2187" dirty="0"/>
          </a:p>
        </p:txBody>
      </p:sp>
      <p:sp>
        <p:nvSpPr>
          <p:cNvPr id="7" name="Text 4"/>
          <p:cNvSpPr/>
          <p:nvPr/>
        </p:nvSpPr>
        <p:spPr>
          <a:xfrm>
            <a:off x="607873" y="2182418"/>
            <a:ext cx="6899077" cy="1660564"/>
          </a:xfrm>
          <a:prstGeom prst="rect">
            <a:avLst/>
          </a:prstGeom>
          <a:noFill/>
          <a:ln/>
        </p:spPr>
        <p:txBody>
          <a:bodyPr wrap="square" rtlCol="0" anchor="t"/>
          <a:lstStyle/>
          <a:p>
            <a:pPr marL="0" indent="0">
              <a:lnSpc>
                <a:spcPts val="2799"/>
              </a:lnSpc>
              <a:buNone/>
            </a:pPr>
            <a:endParaRPr lang="en-US" dirty="0"/>
          </a:p>
        </p:txBody>
      </p:sp>
      <p:sp>
        <p:nvSpPr>
          <p:cNvPr id="9" name="Text 6"/>
          <p:cNvSpPr/>
          <p:nvPr/>
        </p:nvSpPr>
        <p:spPr>
          <a:xfrm>
            <a:off x="607873" y="4570574"/>
            <a:ext cx="2221944"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529232" y="4929903"/>
            <a:ext cx="6260188" cy="2259567"/>
          </a:xfrm>
          <a:prstGeom prst="rect">
            <a:avLst/>
          </a:prstGeom>
          <a:noFill/>
          <a:ln/>
        </p:spPr>
        <p:txBody>
          <a:bodyPr wrap="square" rtlCol="0" anchor="t"/>
          <a:lstStyle/>
          <a:p>
            <a:pPr marL="0" indent="0">
              <a:lnSpc>
                <a:spcPts val="2799"/>
              </a:lnSpc>
              <a:buNone/>
            </a:pPr>
            <a:endParaRPr lang="en-US" dirty="0"/>
          </a:p>
        </p:txBody>
      </p:sp>
      <p:sp>
        <p:nvSpPr>
          <p:cNvPr id="5" name="Rectangle 4">
            <a:extLst>
              <a:ext uri="{FF2B5EF4-FFF2-40B4-BE49-F238E27FC236}">
                <a16:creationId xmlns:a16="http://schemas.microsoft.com/office/drawing/2014/main" id="{62591945-F75C-5387-8655-12363C125C42}"/>
              </a:ext>
            </a:extLst>
          </p:cNvPr>
          <p:cNvSpPr/>
          <p:nvPr/>
        </p:nvSpPr>
        <p:spPr>
          <a:xfrm rot="10800000" flipV="1">
            <a:off x="529232" y="1688972"/>
            <a:ext cx="7605365" cy="4893647"/>
          </a:xfrm>
          <a:prstGeom prst="rect">
            <a:avLst/>
          </a:prstGeom>
          <a:noFill/>
        </p:spPr>
        <p:txBody>
          <a:bodyPr wrap="square" lIns="91440" tIns="45720" rIns="91440" bIns="45720">
            <a:spAutoFit/>
          </a:bodyPr>
          <a:lstStyle/>
          <a:p>
            <a:r>
              <a:rPr lang="en-IN" sz="2400" b="0" i="0" dirty="0">
                <a:solidFill>
                  <a:srgbClr val="0D0D0D"/>
                </a:solidFill>
                <a:effectLst/>
                <a:latin typeface="Söhne"/>
              </a:rPr>
              <a:t>Electric vehicles (EVs) rely on advanced battery technology to store and deliver electrical energy for propulsion. Several types of batteries are used in electric vehicles, each with its own advantages and limitations.</a:t>
            </a:r>
          </a:p>
          <a:p>
            <a:endParaRPr lang="en-IN" sz="2400" dirty="0">
              <a:solidFill>
                <a:srgbClr val="0D0D0D"/>
              </a:solidFill>
              <a:latin typeface="Söhne"/>
            </a:endParaRPr>
          </a:p>
          <a:p>
            <a:endParaRPr lang="en-IN" sz="2400" b="0" i="0" dirty="0">
              <a:solidFill>
                <a:srgbClr val="0D0D0D"/>
              </a:solidFill>
              <a:effectLst/>
              <a:latin typeface="Söhne"/>
            </a:endParaRPr>
          </a:p>
          <a:p>
            <a:r>
              <a:rPr lang="en-IN" sz="2400" b="1" i="0" dirty="0">
                <a:solidFill>
                  <a:srgbClr val="0D0D0D"/>
                </a:solidFill>
                <a:effectLst/>
                <a:latin typeface="Söhne"/>
              </a:rPr>
              <a:t>Lithium-ion (Li-ion) Batteries</a:t>
            </a:r>
            <a:r>
              <a:rPr lang="en-IN" sz="2400" b="0" i="0" dirty="0">
                <a:solidFill>
                  <a:srgbClr val="0D0D0D"/>
                </a:solidFill>
                <a:effectLst/>
                <a:latin typeface="Söhne"/>
              </a:rPr>
              <a:t>: Lithium-ion batteries are the most common type of battery used in electric vehicles today. They offer high energy density, which means they can store a large amount of energy in a relatively small and lightweight package. Li-ion batteries also have good power density, allowing them to deliver high power output when needed. </a:t>
            </a:r>
            <a:endParaRPr lang="en-US" sz="2400" b="0" cap="none" spc="0" dirty="0">
              <a:ln w="0"/>
              <a:solidFill>
                <a:schemeClr val="tx1"/>
              </a:solidFill>
              <a:effectLst>
                <a:outerShdw blurRad="38100" dist="19050" dir="2700000" algn="tl" rotWithShape="0">
                  <a:schemeClr val="dk1">
                    <a:alpha val="40000"/>
                  </a:schemeClr>
                </a:outerShdw>
              </a:effectLst>
            </a:endParaRPr>
          </a:p>
        </p:txBody>
      </p:sp>
      <p:pic>
        <p:nvPicPr>
          <p:cNvPr id="11" name="Picture 10" descr="Diagram of a battery with different types of batteries&#10;&#10;Description automatically generated">
            <a:extLst>
              <a:ext uri="{FF2B5EF4-FFF2-40B4-BE49-F238E27FC236}">
                <a16:creationId xmlns:a16="http://schemas.microsoft.com/office/drawing/2014/main" id="{79FE32A6-470C-5785-5674-8A97D5CE6D0C}"/>
              </a:ext>
            </a:extLst>
          </p:cNvPr>
          <p:cNvPicPr>
            <a:picLocks noChangeAspect="1"/>
          </p:cNvPicPr>
          <p:nvPr/>
        </p:nvPicPr>
        <p:blipFill>
          <a:blip r:embed="rId4"/>
          <a:stretch>
            <a:fillRect/>
          </a:stretch>
        </p:blipFill>
        <p:spPr>
          <a:xfrm>
            <a:off x="8114490" y="3358824"/>
            <a:ext cx="6112200" cy="4584150"/>
          </a:xfrm>
          <a:prstGeom prst="rect">
            <a:avLst/>
          </a:prstGeom>
        </p:spPr>
      </p:pic>
    </p:spTree>
    <p:extLst>
      <p:ext uri="{BB962C8B-B14F-4D97-AF65-F5344CB8AC3E}">
        <p14:creationId xmlns:p14="http://schemas.microsoft.com/office/powerpoint/2010/main" val="12287722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441</TotalTime>
  <Words>1034</Words>
  <Application>Microsoft Office PowerPoint</Application>
  <PresentationFormat>Custom</PresentationFormat>
  <Paragraphs>116</Paragraphs>
  <Slides>15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Eudoxus Sans</vt:lpstr>
      <vt:lpstr>p22-mackinac-pro</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Vulluri, Akhila</cp:lastModifiedBy>
  <cp:revision>8</cp:revision>
  <dcterms:created xsi:type="dcterms:W3CDTF">2024-02-15T14:30:05Z</dcterms:created>
  <dcterms:modified xsi:type="dcterms:W3CDTF">2024-12-24T10:49:23Z</dcterms:modified>
</cp:coreProperties>
</file>